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handoutMasterIdLst>
    <p:handoutMasterId r:id="rId16"/>
  </p:handoutMasterIdLst>
  <p:sldIdLst>
    <p:sldId id="257" r:id="rId4"/>
    <p:sldId id="314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915"/>
    <a:srgbClr val="00E462"/>
    <a:srgbClr val="00E362"/>
    <a:srgbClr val="ED7D31"/>
    <a:srgbClr val="F79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320" y="6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E5D10C7-32D0-4780-A9A5-A48F79904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0D18F9-301A-4BD3-B31F-AD7DAB745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27BC9-58B2-42A8-867D-2D82A05B2563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054270-BB64-4A19-B52C-C28C59794A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F0BD277-76E0-4461-8E84-1F4E111984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7633-DC8D-4B9B-BC06-EEAF5E2334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89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25A3F0-FB94-41D2-92F1-75429456D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6974" y="2936171"/>
            <a:ext cx="4939748" cy="979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95191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pt-BR" dirty="0"/>
              <a:t>Título 44pt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EB17DF8D-C372-4A0F-A86D-CC71BD4842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9350" y="4212537"/>
            <a:ext cx="3705299" cy="426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208145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D0E816-65A7-4BCE-96CF-0B46D7B59F5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09730" y="1798983"/>
            <a:ext cx="7924539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06430728-E91B-44CE-BE74-8E9835321D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730" y="1017864"/>
            <a:ext cx="6375400" cy="50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95191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pt-BR" dirty="0"/>
              <a:t>Título do Slide 28pt</a:t>
            </a:r>
          </a:p>
        </p:txBody>
      </p:sp>
    </p:spTree>
    <p:extLst>
      <p:ext uri="{BB962C8B-B14F-4D97-AF65-F5344CB8AC3E}">
        <p14:creationId xmlns:p14="http://schemas.microsoft.com/office/powerpoint/2010/main" val="309756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FBDDC25C-E6F4-41DA-A755-765F149291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74027" y="1961062"/>
            <a:ext cx="3801881" cy="4343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8B4FC6B2-4B68-47ED-8F2C-173D3394EA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68091" y="1961061"/>
            <a:ext cx="3801881" cy="43439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</p:spTree>
    <p:extLst>
      <p:ext uri="{BB962C8B-B14F-4D97-AF65-F5344CB8AC3E}">
        <p14:creationId xmlns:p14="http://schemas.microsoft.com/office/powerpoint/2010/main" val="313842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FBDDC25C-E6F4-41DA-A755-765F149291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74027" y="1593315"/>
            <a:ext cx="3801881" cy="2419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8B4FC6B2-4B68-47ED-8F2C-173D3394EA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68091" y="4493977"/>
            <a:ext cx="3801881" cy="1541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  <p:sp>
        <p:nvSpPr>
          <p:cNvPr id="4" name="Espaço Reservado para Imagem 2">
            <a:extLst>
              <a:ext uri="{FF2B5EF4-FFF2-40B4-BE49-F238E27FC236}">
                <a16:creationId xmlns:a16="http://schemas.microsoft.com/office/drawing/2014/main" id="{AF3B4F0B-1E47-4427-86CF-C9EC8D8D87C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868090" y="1593314"/>
            <a:ext cx="3801881" cy="24193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BBE4610C-267C-4C0F-AB37-E7B836407A7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4027" y="4493976"/>
            <a:ext cx="3801881" cy="1541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</p:spTree>
    <p:extLst>
      <p:ext uri="{BB962C8B-B14F-4D97-AF65-F5344CB8AC3E}">
        <p14:creationId xmlns:p14="http://schemas.microsoft.com/office/powerpoint/2010/main" val="283413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2">
            <a:extLst>
              <a:ext uri="{FF2B5EF4-FFF2-40B4-BE49-F238E27FC236}">
                <a16:creationId xmlns:a16="http://schemas.microsoft.com/office/drawing/2014/main" id="{FBDDC25C-E6F4-41DA-A755-765F149291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177051" y="1884150"/>
            <a:ext cx="6789898" cy="4320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ounders Grotesk Regular" panose="020B050303020206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para inserir figura</a:t>
            </a:r>
          </a:p>
        </p:txBody>
      </p:sp>
    </p:spTree>
    <p:extLst>
      <p:ext uri="{BB962C8B-B14F-4D97-AF65-F5344CB8AC3E}">
        <p14:creationId xmlns:p14="http://schemas.microsoft.com/office/powerpoint/2010/main" val="6297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5AA9D-477D-3C01-AE05-B5DC87176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DBA9A6-F054-144D-E972-4D5B509EE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C4510B-ECE1-37E8-85AF-E824D2D9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91E-9CFE-483C-A3DA-3E53F854CB00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E6911E-5B9D-4174-C032-40AD2705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6D1768-53BA-EE70-D5A9-E3CB3DE2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6D3F6-E5C6-48B1-89E7-76E635323A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79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DC5AD09D-4414-4A0C-BF3C-E18A31CC84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71059" y="4382839"/>
            <a:ext cx="3801881" cy="18352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ounders Grotesk Regular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Texto do Slide 20pt 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AA7994D4-7B48-47EF-ABAD-BB2A1763BF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9000"/>
            <a:ext cx="9143999" cy="6922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Founders Grotesk Semibold" panose="020B0703030202060203" pitchFamily="34" charset="0"/>
              </a:defRPr>
            </a:lvl1pPr>
          </a:lstStyle>
          <a:p>
            <a:pPr lvl="0"/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69459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45A6D7E6-AB0D-4A71-8A76-646DED753C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224" y="4921513"/>
            <a:ext cx="8221054" cy="2740351"/>
          </a:xfrm>
          <a:prstGeom prst="rect">
            <a:avLst/>
          </a:prstGeom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DAE1605E-631C-4C64-93D3-652092C6FE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74897FF-4FBA-1A2F-75A3-C8101243D6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89" r:id="rId4"/>
    <p:sldLayoutId id="214748369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519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D203BABF-D10A-4F5D-F6B7-2678A6F369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0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0.sv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svg"/><Relationship Id="rId7" Type="http://schemas.openxmlformats.org/officeDocument/2006/relationships/image" Target="../media/image3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0.svg"/><Relationship Id="rId7" Type="http://schemas.openxmlformats.org/officeDocument/2006/relationships/image" Target="../media/image3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0.svg"/><Relationship Id="rId7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0.svg"/><Relationship Id="rId7" Type="http://schemas.openxmlformats.org/officeDocument/2006/relationships/image" Target="../media/image5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550A0E3-505B-45AB-E223-1D9412A5D4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9350" y="4779067"/>
            <a:ext cx="3705299" cy="426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800"/>
              <a:t>Rosy Araujo</a:t>
            </a:r>
          </a:p>
          <a:p>
            <a:pPr>
              <a:lnSpc>
                <a:spcPct val="100000"/>
              </a:lnSpc>
            </a:pPr>
            <a:r>
              <a:rPr lang="pt-BR" sz="1200"/>
              <a:t>Conselheira da Zetra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1CF47A8-1B4C-E9B3-5C16-B3D8CA4D1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037" y="2936171"/>
            <a:ext cx="8251622" cy="979846"/>
          </a:xfrm>
        </p:spPr>
        <p:txBody>
          <a:bodyPr/>
          <a:lstStyle/>
          <a:p>
            <a:r>
              <a:rPr lang="pt-BR"/>
              <a:t>Crédito Consignado na Perspectiva do Poder Público</a:t>
            </a:r>
          </a:p>
        </p:txBody>
      </p:sp>
    </p:spTree>
    <p:extLst>
      <p:ext uri="{BB962C8B-B14F-4D97-AF65-F5344CB8AC3E}">
        <p14:creationId xmlns:p14="http://schemas.microsoft.com/office/powerpoint/2010/main" val="146760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356B55F-83E3-BDEE-7552-1DC701F0C2CE}"/>
              </a:ext>
            </a:extLst>
          </p:cNvPr>
          <p:cNvCxnSpPr>
            <a:cxnSpLocks/>
          </p:cNvCxnSpPr>
          <p:nvPr/>
        </p:nvCxnSpPr>
        <p:spPr>
          <a:xfrm>
            <a:off x="0" y="3465513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8F623BBF-D2E4-3679-0F3D-0D02B1A08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45" y="1238041"/>
            <a:ext cx="3860200" cy="3116637"/>
          </a:xfrm>
          <a:prstGeom prst="rect">
            <a:avLst/>
          </a:prstGeom>
        </p:spPr>
      </p:pic>
      <p:sp>
        <p:nvSpPr>
          <p:cNvPr id="41" name="Shape 7">
            <a:extLst>
              <a:ext uri="{FF2B5EF4-FFF2-40B4-BE49-F238E27FC236}">
                <a16:creationId xmlns:a16="http://schemas.microsoft.com/office/drawing/2014/main" id="{CC1E579F-F38E-6B97-7AAD-159ABAD0D054}"/>
              </a:ext>
            </a:extLst>
          </p:cNvPr>
          <p:cNvSpPr/>
          <p:nvPr/>
        </p:nvSpPr>
        <p:spPr>
          <a:xfrm>
            <a:off x="0" y="6294041"/>
            <a:ext cx="9144000" cy="563959"/>
          </a:xfrm>
          <a:prstGeom prst="rect">
            <a:avLst/>
          </a:prstGeom>
          <a:solidFill>
            <a:srgbClr val="911615">
              <a:alpha val="100000"/>
            </a:srgbClr>
          </a:solidFill>
          <a:ln/>
        </p:spPr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B579F386-2ED1-6CB1-83C1-531E990F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6250" y="6480770"/>
            <a:ext cx="571500" cy="19050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6E3E215-D574-AAFA-DB12-FD4B60A1E852}"/>
              </a:ext>
            </a:extLst>
          </p:cNvPr>
          <p:cNvSpPr/>
          <p:nvPr/>
        </p:nvSpPr>
        <p:spPr>
          <a:xfrm>
            <a:off x="532945" y="3963772"/>
            <a:ext cx="3860173" cy="1843118"/>
          </a:xfrm>
          <a:prstGeom prst="roundRect">
            <a:avLst>
              <a:gd name="adj" fmla="val 15583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+</a:t>
            </a:r>
            <a:r>
              <a:rPr lang="pt-BR" sz="2800" b="1" i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50 milhões</a:t>
            </a:r>
          </a:p>
          <a:p>
            <a:r>
              <a:rPr lang="pt-BR" sz="1400" b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de contratos ativos de crédito consignado, </a:t>
            </a:r>
            <a:r>
              <a:rPr lang="pt-BR" sz="1400" b="0" i="0">
                <a:solidFill>
                  <a:srgbClr val="202124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 uma parcela significativa destinada aos servidores públicos.</a:t>
            </a:r>
            <a:endParaRPr lang="en-US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4D1B9A7-3FE6-A50C-7F97-AD102D649533}"/>
              </a:ext>
            </a:extLst>
          </p:cNvPr>
          <p:cNvSpPr/>
          <p:nvPr/>
        </p:nvSpPr>
        <p:spPr>
          <a:xfrm>
            <a:off x="3172742" y="1209853"/>
            <a:ext cx="1399258" cy="31629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Cenário atual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722AC0B-9F9A-61EE-DEA8-B55B7F617D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704" y="1180527"/>
            <a:ext cx="3929435" cy="3172536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28FEB5-A2D1-0E7A-4098-CDE042A59119}"/>
              </a:ext>
            </a:extLst>
          </p:cNvPr>
          <p:cNvSpPr/>
          <p:nvPr/>
        </p:nvSpPr>
        <p:spPr>
          <a:xfrm>
            <a:off x="4738677" y="3891409"/>
            <a:ext cx="3929462" cy="1915484"/>
          </a:xfrm>
          <a:prstGeom prst="roundRect">
            <a:avLst>
              <a:gd name="adj" fmla="val 14818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i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+R$ </a:t>
            </a:r>
            <a:r>
              <a:rPr lang="pt-BR" sz="2800" b="1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</a:rPr>
              <a:t>600</a:t>
            </a:r>
            <a:r>
              <a:rPr lang="pt-BR" sz="2800" b="1" i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bilhões</a:t>
            </a:r>
          </a:p>
          <a:p>
            <a:r>
              <a:rPr lang="pt-BR" sz="1400" i="0">
                <a:solidFill>
                  <a:srgbClr val="202124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 saldo de operações de consignado.</a:t>
            </a:r>
          </a:p>
          <a:p>
            <a:endParaRPr lang="pt-BR" sz="1400" i="0">
              <a:solidFill>
                <a:srgbClr val="202124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pt-BR" b="1">
                <a:solidFill>
                  <a:srgbClr val="2021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39% </a:t>
            </a:r>
            <a:r>
              <a:rPr lang="pt-BR">
                <a:solidFill>
                  <a:srgbClr val="2021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INSS</a:t>
            </a:r>
          </a:p>
          <a:p>
            <a:r>
              <a:rPr lang="pt-BR" b="1">
                <a:solidFill>
                  <a:srgbClr val="2021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55% </a:t>
            </a:r>
            <a:r>
              <a:rPr lang="pt-BR">
                <a:solidFill>
                  <a:srgbClr val="2021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Servidores Públicos </a:t>
            </a:r>
          </a:p>
          <a:p>
            <a:r>
              <a:rPr lang="pt-BR" b="1">
                <a:solidFill>
                  <a:srgbClr val="2021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6%    </a:t>
            </a:r>
            <a:r>
              <a:rPr lang="pt-BR">
                <a:solidFill>
                  <a:srgbClr val="2021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Privado </a:t>
            </a:r>
            <a:r>
              <a:rPr lang="pt-BR" sz="1400" i="0">
                <a:solidFill>
                  <a:srgbClr val="202124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	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A95CA7A-2E26-A24E-C841-B9D2457926B8}"/>
              </a:ext>
            </a:extLst>
          </p:cNvPr>
          <p:cNvSpPr/>
          <p:nvPr/>
        </p:nvSpPr>
        <p:spPr>
          <a:xfrm>
            <a:off x="7348896" y="1177660"/>
            <a:ext cx="1399258" cy="31629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Cenário atual</a:t>
            </a:r>
          </a:p>
        </p:txBody>
      </p:sp>
    </p:spTree>
    <p:extLst>
      <p:ext uri="{BB962C8B-B14F-4D97-AF65-F5344CB8AC3E}">
        <p14:creationId xmlns:p14="http://schemas.microsoft.com/office/powerpoint/2010/main" val="347008739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515BC4A-FBDF-8858-77AC-539D1C0989E6}"/>
              </a:ext>
            </a:extLst>
          </p:cNvPr>
          <p:cNvSpPr/>
          <p:nvPr/>
        </p:nvSpPr>
        <p:spPr>
          <a:xfrm>
            <a:off x="6386243" y="3704418"/>
            <a:ext cx="1534373" cy="76961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t-BR" sz="14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eConsig se junta ao Serasa.</a:t>
            </a:r>
            <a:endParaRPr lang="en-US"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356B55F-83E3-BDEE-7552-1DC701F0C2CE}"/>
              </a:ext>
            </a:extLst>
          </p:cNvPr>
          <p:cNvCxnSpPr>
            <a:cxnSpLocks/>
          </p:cNvCxnSpPr>
          <p:nvPr/>
        </p:nvCxnSpPr>
        <p:spPr>
          <a:xfrm>
            <a:off x="0" y="3465513"/>
            <a:ext cx="59179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hape 7">
            <a:extLst>
              <a:ext uri="{FF2B5EF4-FFF2-40B4-BE49-F238E27FC236}">
                <a16:creationId xmlns:a16="http://schemas.microsoft.com/office/drawing/2014/main" id="{CC1E579F-F38E-6B97-7AAD-159ABAD0D054}"/>
              </a:ext>
            </a:extLst>
          </p:cNvPr>
          <p:cNvSpPr/>
          <p:nvPr/>
        </p:nvSpPr>
        <p:spPr>
          <a:xfrm>
            <a:off x="0" y="6294041"/>
            <a:ext cx="9144000" cy="563959"/>
          </a:xfrm>
          <a:prstGeom prst="rect">
            <a:avLst/>
          </a:prstGeom>
          <a:solidFill>
            <a:srgbClr val="911615">
              <a:alpha val="100000"/>
            </a:srgbClr>
          </a:solidFill>
          <a:ln/>
        </p:spPr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B579F386-2ED1-6CB1-83C1-531E990F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6250" y="6480770"/>
            <a:ext cx="571500" cy="190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066B380-1102-890B-4577-12C21107DFE7}"/>
              </a:ext>
            </a:extLst>
          </p:cNvPr>
          <p:cNvSpPr txBox="1"/>
          <p:nvPr/>
        </p:nvSpPr>
        <p:spPr>
          <a:xfrm>
            <a:off x="290797" y="2745367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87AB796-8D5F-1BE8-56B7-4D4AC39AA366}"/>
              </a:ext>
            </a:extLst>
          </p:cNvPr>
          <p:cNvCxnSpPr>
            <a:cxnSpLocks/>
          </p:cNvCxnSpPr>
          <p:nvPr/>
        </p:nvCxnSpPr>
        <p:spPr>
          <a:xfrm flipV="1">
            <a:off x="2418606" y="3465512"/>
            <a:ext cx="0" cy="207364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0C0918ED-058B-ED9A-A7A7-600B56C5AED1}"/>
              </a:ext>
            </a:extLst>
          </p:cNvPr>
          <p:cNvSpPr/>
          <p:nvPr/>
        </p:nvSpPr>
        <p:spPr>
          <a:xfrm>
            <a:off x="5738019" y="3362822"/>
            <a:ext cx="205828" cy="2053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7BA8AC9-3EE0-2034-1412-C9CF36C592DB}"/>
              </a:ext>
            </a:extLst>
          </p:cNvPr>
          <p:cNvSpPr/>
          <p:nvPr/>
        </p:nvSpPr>
        <p:spPr>
          <a:xfrm>
            <a:off x="2418604" y="4273767"/>
            <a:ext cx="4687045" cy="135875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Expansão do Crédito Consignado Privado</a:t>
            </a:r>
          </a:p>
          <a:p>
            <a:r>
              <a:rPr lang="pt-BR" sz="16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Zetra está na vanguarda da expansão do crédito consignado para o setor privado, aproveitando as novas oportunidades trazidas pela regulamentação e pela tecnologia.</a:t>
            </a:r>
            <a:endParaRPr lang="en-US"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CDE12C5-3CFA-47A1-1249-639A234F0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12" y="3138854"/>
            <a:ext cx="580291" cy="580291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113C656-956E-6CD3-4361-5555384B0C87}"/>
              </a:ext>
            </a:extLst>
          </p:cNvPr>
          <p:cNvSpPr/>
          <p:nvPr/>
        </p:nvSpPr>
        <p:spPr>
          <a:xfrm>
            <a:off x="7029758" y="3168657"/>
            <a:ext cx="267495" cy="5206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t-BR" sz="24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+</a:t>
            </a:r>
            <a:endParaRPr lang="en-US" sz="2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8BFDDEA9-B2F4-C66B-A716-B37970AE4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38" y="3114960"/>
            <a:ext cx="604185" cy="604185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36B844FB-E51E-DC6E-695D-0CB96A60E91C}"/>
              </a:ext>
            </a:extLst>
          </p:cNvPr>
          <p:cNvSpPr/>
          <p:nvPr/>
        </p:nvSpPr>
        <p:spPr>
          <a:xfrm>
            <a:off x="2338032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71A52D19-A79F-124C-5131-5529C2A80EB5}"/>
              </a:ext>
            </a:extLst>
          </p:cNvPr>
          <p:cNvSpPr/>
          <p:nvPr/>
        </p:nvSpPr>
        <p:spPr>
          <a:xfrm>
            <a:off x="1725805" y="3326850"/>
            <a:ext cx="1782469" cy="31629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Visão de Futuro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275F652-E469-50DC-0BB5-393D022AD806}"/>
              </a:ext>
            </a:extLst>
          </p:cNvPr>
          <p:cNvSpPr/>
          <p:nvPr/>
        </p:nvSpPr>
        <p:spPr>
          <a:xfrm>
            <a:off x="2364647" y="5476244"/>
            <a:ext cx="107913" cy="1076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3555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7B7734B-CF99-BAC1-7514-9D1CF45C259F}"/>
              </a:ext>
            </a:extLst>
          </p:cNvPr>
          <p:cNvSpPr txBox="1"/>
          <p:nvPr/>
        </p:nvSpPr>
        <p:spPr>
          <a:xfrm>
            <a:off x="3210537" y="3552670"/>
            <a:ext cx="2722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</a:rPr>
              <a:t>Obrigada!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8656C5E-E91A-FE38-F42C-F5E10352F654}"/>
              </a:ext>
            </a:extLst>
          </p:cNvPr>
          <p:cNvSpPr txBox="1"/>
          <p:nvPr/>
        </p:nvSpPr>
        <p:spPr>
          <a:xfrm>
            <a:off x="3310724" y="4383667"/>
            <a:ext cx="237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rosy@zetrasoft.com.br</a:t>
            </a:r>
            <a:endParaRPr lang="pt-BR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2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id="{91826C79-012B-4522-01E4-1FC1C5A5E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r="34150" b="29360"/>
          <a:stretch/>
        </p:blipFill>
        <p:spPr>
          <a:xfrm>
            <a:off x="-1" y="730014"/>
            <a:ext cx="9144001" cy="6127985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29CF93B2-C254-C12A-5D72-8431ACDEE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8725" y="1502476"/>
            <a:ext cx="4112594" cy="4731061"/>
          </a:xfrm>
          <a:prstGeom prst="rect">
            <a:avLst/>
          </a:prstGeom>
        </p:spPr>
      </p:pic>
      <p:sp>
        <p:nvSpPr>
          <p:cNvPr id="47" name="Retângulo 7">
            <a:extLst>
              <a:ext uri="{FF2B5EF4-FFF2-40B4-BE49-F238E27FC236}">
                <a16:creationId xmlns:a16="http://schemas.microsoft.com/office/drawing/2014/main" id="{2F2F60B0-99D2-14F8-13D0-ADA6FCC0C940}"/>
              </a:ext>
            </a:extLst>
          </p:cNvPr>
          <p:cNvSpPr/>
          <p:nvPr/>
        </p:nvSpPr>
        <p:spPr>
          <a:xfrm>
            <a:off x="-488397" y="2371517"/>
            <a:ext cx="4616962" cy="142477"/>
          </a:xfrm>
          <a:prstGeom prst="rect">
            <a:avLst/>
          </a:prstGeom>
          <a:solidFill>
            <a:srgbClr val="F48C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/>
            <a:endParaRPr lang="pt-BR" sz="1350" spc="-1">
              <a:solidFill>
                <a:schemeClr val="lt1"/>
              </a:solidFill>
              <a:highlight>
                <a:srgbClr val="B41C1A"/>
              </a:highlight>
              <a:latin typeface="Calibri"/>
            </a:endParaRPr>
          </a:p>
        </p:txBody>
      </p:sp>
      <p:pic>
        <p:nvPicPr>
          <p:cNvPr id="2" name="Imagem 3">
            <a:extLst>
              <a:ext uri="{FF2B5EF4-FFF2-40B4-BE49-F238E27FC236}">
                <a16:creationId xmlns:a16="http://schemas.microsoft.com/office/drawing/2014/main" id="{2296F0CE-0688-6B64-C8F1-85D1308D1C2F}"/>
              </a:ext>
            </a:extLst>
          </p:cNvPr>
          <p:cNvPicPr/>
          <p:nvPr/>
        </p:nvPicPr>
        <p:blipFill rotWithShape="1">
          <a:blip r:embed="rId5"/>
          <a:srcRect l="22450"/>
          <a:stretch/>
        </p:blipFill>
        <p:spPr>
          <a:xfrm>
            <a:off x="-11470" y="1461312"/>
            <a:ext cx="3118778" cy="4026134"/>
          </a:xfrm>
          <a:prstGeom prst="rect">
            <a:avLst/>
          </a:prstGeom>
          <a:ln w="0"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4D5A51C-A02E-497B-1129-FFDAA2BFC3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 t="3947" r="48373" b="29063"/>
          <a:stretch/>
        </p:blipFill>
        <p:spPr>
          <a:xfrm>
            <a:off x="2737853" y="1046590"/>
            <a:ext cx="4199782" cy="5811409"/>
          </a:xfrm>
          <a:prstGeom prst="rect">
            <a:avLst/>
          </a:prstGeom>
        </p:spPr>
      </p:pic>
      <p:sp>
        <p:nvSpPr>
          <p:cNvPr id="48" name="Título 1">
            <a:extLst>
              <a:ext uri="{FF2B5EF4-FFF2-40B4-BE49-F238E27FC236}">
                <a16:creationId xmlns:a16="http://schemas.microsoft.com/office/drawing/2014/main" id="{062F4A99-D5B0-27E5-09D3-DD096CB3DBC0}"/>
              </a:ext>
            </a:extLst>
          </p:cNvPr>
          <p:cNvSpPr/>
          <p:nvPr/>
        </p:nvSpPr>
        <p:spPr>
          <a:xfrm>
            <a:off x="807239" y="1471062"/>
            <a:ext cx="1712811" cy="390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rmAutofit lnSpcReduction="10000"/>
          </a:bodyPr>
          <a:lstStyle/>
          <a:p>
            <a:pPr defTabSz="685800">
              <a:lnSpc>
                <a:spcPct val="90000"/>
              </a:lnSpc>
            </a:pPr>
            <a:r>
              <a:rPr lang="pt-BR" sz="2400" b="1" spc="-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Sobre a</a:t>
            </a:r>
          </a:p>
        </p:txBody>
      </p:sp>
      <p:pic>
        <p:nvPicPr>
          <p:cNvPr id="60" name="Gráfico 59">
            <a:extLst>
              <a:ext uri="{FF2B5EF4-FFF2-40B4-BE49-F238E27FC236}">
                <a16:creationId xmlns:a16="http://schemas.microsoft.com/office/drawing/2014/main" id="{13596C74-1828-4337-E2E1-640A005322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411" y="1843194"/>
            <a:ext cx="1535645" cy="509712"/>
          </a:xfrm>
          <a:prstGeom prst="rect">
            <a:avLst/>
          </a:prstGeom>
        </p:spPr>
      </p:pic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62528BC5-30BE-5EFA-D244-F169396A09CD}"/>
              </a:ext>
            </a:extLst>
          </p:cNvPr>
          <p:cNvSpPr/>
          <p:nvPr/>
        </p:nvSpPr>
        <p:spPr>
          <a:xfrm>
            <a:off x="171444" y="3653937"/>
            <a:ext cx="4204808" cy="674870"/>
          </a:xfrm>
          <a:prstGeom prst="roundRect">
            <a:avLst>
              <a:gd name="adj" fmla="val 17689"/>
            </a:avLst>
          </a:prstGeom>
          <a:solidFill>
            <a:srgbClr val="F4F9FD"/>
          </a:solidFill>
          <a:ln w="38100">
            <a:solidFill>
              <a:srgbClr val="2632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6" name="CaixaDeTexto 13">
            <a:extLst>
              <a:ext uri="{FF2B5EF4-FFF2-40B4-BE49-F238E27FC236}">
                <a16:creationId xmlns:a16="http://schemas.microsoft.com/office/drawing/2014/main" id="{FB1C9A1D-E848-8E56-59E5-761DA17A47F2}"/>
              </a:ext>
            </a:extLst>
          </p:cNvPr>
          <p:cNvSpPr/>
          <p:nvPr/>
        </p:nvSpPr>
        <p:spPr>
          <a:xfrm>
            <a:off x="407452" y="3726970"/>
            <a:ext cx="3919630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t">
            <a:spAutoFit/>
          </a:bodyPr>
          <a:lstStyle/>
          <a:p>
            <a:pPr defTabSz="685800"/>
            <a:r>
              <a:rPr lang="pt-BR" sz="135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Fazemos tudo apenas por uma razão: proporcionar o </a:t>
            </a:r>
            <a:r>
              <a:rPr lang="pt-BR" sz="1350" b="1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bem-estar financeiro</a:t>
            </a:r>
            <a:r>
              <a:rPr lang="pt-BR" sz="135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milhões de trabalhadores.</a:t>
            </a:r>
            <a:endParaRPr lang="pt-BR" sz="135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439E8392-B15D-40F1-DE2F-E78629A1F2A3}"/>
              </a:ext>
            </a:extLst>
          </p:cNvPr>
          <p:cNvGrpSpPr/>
          <p:nvPr/>
        </p:nvGrpSpPr>
        <p:grpSpPr>
          <a:xfrm>
            <a:off x="4150209" y="3493414"/>
            <a:ext cx="385487" cy="385487"/>
            <a:chOff x="5250492" y="2199758"/>
            <a:chExt cx="309563" cy="309563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4E01EC5A-20A7-C4CF-9671-DACD6E5150C5}"/>
                </a:ext>
              </a:extLst>
            </p:cNvPr>
            <p:cNvSpPr/>
            <p:nvPr/>
          </p:nvSpPr>
          <p:spPr>
            <a:xfrm>
              <a:off x="5250492" y="2199758"/>
              <a:ext cx="309563" cy="309563"/>
            </a:xfrm>
            <a:prstGeom prst="ellipse">
              <a:avLst/>
            </a:prstGeom>
            <a:solidFill>
              <a:srgbClr val="EE3F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>
                <a:solidFill>
                  <a:srgbClr val="EE3F2A"/>
                </a:solidFill>
              </a:endParaRPr>
            </a:p>
          </p:txBody>
        </p:sp>
        <p:pic>
          <p:nvPicPr>
            <p:cNvPr id="59" name="Gráfico 58">
              <a:extLst>
                <a:ext uri="{FF2B5EF4-FFF2-40B4-BE49-F238E27FC236}">
                  <a16:creationId xmlns:a16="http://schemas.microsoft.com/office/drawing/2014/main" id="{852EFDA6-311B-EEF0-14FB-7B888E0D3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0868" y="2268150"/>
              <a:ext cx="148809" cy="172778"/>
            </a:xfrm>
            <a:prstGeom prst="rect">
              <a:avLst/>
            </a:prstGeom>
          </p:spPr>
        </p:pic>
      </p:grp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CA26902E-CB6C-BC23-A7CE-34A0B62A1690}"/>
              </a:ext>
            </a:extLst>
          </p:cNvPr>
          <p:cNvSpPr/>
          <p:nvPr/>
        </p:nvSpPr>
        <p:spPr>
          <a:xfrm>
            <a:off x="4997726" y="2216330"/>
            <a:ext cx="2957290" cy="646676"/>
          </a:xfrm>
          <a:prstGeom prst="roundRect">
            <a:avLst>
              <a:gd name="adj" fmla="val 20051"/>
            </a:avLst>
          </a:prstGeom>
          <a:solidFill>
            <a:srgbClr val="F4F9FD"/>
          </a:solidFill>
          <a:ln w="38100">
            <a:solidFill>
              <a:srgbClr val="2632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5" name="CaixaDeTexto 12">
            <a:extLst>
              <a:ext uri="{FF2B5EF4-FFF2-40B4-BE49-F238E27FC236}">
                <a16:creationId xmlns:a16="http://schemas.microsoft.com/office/drawing/2014/main" id="{B73DFB09-380A-06F3-BA67-B62BD98D7C99}"/>
              </a:ext>
            </a:extLst>
          </p:cNvPr>
          <p:cNvSpPr/>
          <p:nvPr/>
        </p:nvSpPr>
        <p:spPr>
          <a:xfrm>
            <a:off x="5366131" y="2292514"/>
            <a:ext cx="2579391" cy="4836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t">
            <a:spAutoFit/>
          </a:bodyPr>
          <a:lstStyle/>
          <a:p>
            <a:pPr defTabSz="685800"/>
            <a:r>
              <a:rPr lang="pt-BR" sz="1350">
                <a:solidFill>
                  <a:srgbClr val="4242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Somos a fintech pioneira e líder na gestão de benefícios consignados</a:t>
            </a:r>
            <a:endParaRPr lang="pt-BR" sz="135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40851BC2-AB08-253E-9F9F-202986FC835B}"/>
              </a:ext>
            </a:extLst>
          </p:cNvPr>
          <p:cNvGrpSpPr/>
          <p:nvPr/>
        </p:nvGrpSpPr>
        <p:grpSpPr>
          <a:xfrm>
            <a:off x="4942842" y="2099770"/>
            <a:ext cx="385487" cy="385487"/>
            <a:chOff x="5250492" y="2199758"/>
            <a:chExt cx="309563" cy="309563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4F8A1935-1058-661E-11B9-6C1E8D39F6E5}"/>
                </a:ext>
              </a:extLst>
            </p:cNvPr>
            <p:cNvSpPr/>
            <p:nvPr/>
          </p:nvSpPr>
          <p:spPr>
            <a:xfrm>
              <a:off x="5250492" y="2199758"/>
              <a:ext cx="309563" cy="309563"/>
            </a:xfrm>
            <a:prstGeom prst="ellipse">
              <a:avLst/>
            </a:prstGeom>
            <a:solidFill>
              <a:srgbClr val="EE3F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>
                <a:solidFill>
                  <a:srgbClr val="EE3F2A"/>
                </a:solidFill>
              </a:endParaRPr>
            </a:p>
          </p:txBody>
        </p:sp>
        <p:pic>
          <p:nvPicPr>
            <p:cNvPr id="63" name="Gráfico 62">
              <a:extLst>
                <a:ext uri="{FF2B5EF4-FFF2-40B4-BE49-F238E27FC236}">
                  <a16:creationId xmlns:a16="http://schemas.microsoft.com/office/drawing/2014/main" id="{0E2F574D-9EEC-5DF7-2781-EA1CD31EE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0868" y="2268150"/>
              <a:ext cx="148809" cy="172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26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174CCCA0-A9A8-6269-3C48-3DA8784C54AE}"/>
              </a:ext>
            </a:extLst>
          </p:cNvPr>
          <p:cNvSpPr/>
          <p:nvPr/>
        </p:nvSpPr>
        <p:spPr>
          <a:xfrm>
            <a:off x="1538654" y="1279692"/>
            <a:ext cx="5347338" cy="16337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086BE4E-EFE5-B618-1963-59CD6BD4AD1B}"/>
              </a:ext>
            </a:extLst>
          </p:cNvPr>
          <p:cNvSpPr/>
          <p:nvPr/>
        </p:nvSpPr>
        <p:spPr>
          <a:xfrm>
            <a:off x="3454111" y="1201947"/>
            <a:ext cx="3105309" cy="180135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Crédito Consignado</a:t>
            </a:r>
          </a:p>
          <a:p>
            <a:r>
              <a:rPr lang="pt-BR"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crédito consignado era focado em servidores públicos, com </a:t>
            </a:r>
            <a:r>
              <a:rPr lang="pt-BR" sz="2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cerca de 1 milhão de contratos.</a:t>
            </a:r>
            <a:endParaRPr lang="pt-BR" sz="1200" b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66D882D-9C64-D519-0192-80FAB65A7F07}"/>
              </a:ext>
            </a:extLst>
          </p:cNvPr>
          <p:cNvSpPr txBox="1"/>
          <p:nvPr/>
        </p:nvSpPr>
        <p:spPr>
          <a:xfrm>
            <a:off x="335378" y="2757035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1990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AB7BF68-1759-0AA2-7CA8-DA52C6F13EBB}"/>
              </a:ext>
            </a:extLst>
          </p:cNvPr>
          <p:cNvSpPr txBox="1"/>
          <p:nvPr/>
        </p:nvSpPr>
        <p:spPr>
          <a:xfrm>
            <a:off x="4709079" y="3379833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2000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515BC4A-FBDF-8858-77AC-539D1C0989E6}"/>
              </a:ext>
            </a:extLst>
          </p:cNvPr>
          <p:cNvSpPr/>
          <p:nvPr/>
        </p:nvSpPr>
        <p:spPr>
          <a:xfrm>
            <a:off x="4709079" y="4744954"/>
            <a:ext cx="4073240" cy="90638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rgbClr val="95191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Fundação da Zetra</a:t>
            </a:r>
          </a:p>
          <a:p>
            <a:r>
              <a:rPr lang="pt-BR"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Zetra percebeu que o mercado de crédito consignado </a:t>
            </a:r>
            <a:r>
              <a:rPr lang="pt-BR" sz="1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necessitava de uma solução tecnológica </a:t>
            </a:r>
            <a:r>
              <a:rPr lang="pt-BR"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para otimizar a gestão dos benefícios. Assim criu o </a:t>
            </a:r>
            <a:r>
              <a:rPr lang="pt-BR" sz="1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sistema eConsig</a:t>
            </a:r>
            <a:r>
              <a:rPr lang="pt-BR" sz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356B55F-83E3-BDEE-7552-1DC701F0C2CE}"/>
              </a:ext>
            </a:extLst>
          </p:cNvPr>
          <p:cNvCxnSpPr>
            <a:cxnSpLocks/>
          </p:cNvCxnSpPr>
          <p:nvPr/>
        </p:nvCxnSpPr>
        <p:spPr>
          <a:xfrm>
            <a:off x="226738" y="3465513"/>
            <a:ext cx="891726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B69479F9-F554-5E46-B9FB-B3FF20E3B82B}"/>
              </a:ext>
            </a:extLst>
          </p:cNvPr>
          <p:cNvCxnSpPr>
            <a:cxnSpLocks/>
          </p:cNvCxnSpPr>
          <p:nvPr/>
        </p:nvCxnSpPr>
        <p:spPr>
          <a:xfrm flipV="1">
            <a:off x="1853912" y="2913491"/>
            <a:ext cx="0" cy="55202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Gráfico 32">
            <a:extLst>
              <a:ext uri="{FF2B5EF4-FFF2-40B4-BE49-F238E27FC236}">
                <a16:creationId xmlns:a16="http://schemas.microsoft.com/office/drawing/2014/main" id="{CC26B4CF-D079-C06A-41DE-2D1B906E7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8739" y="2525414"/>
            <a:ext cx="300379" cy="300379"/>
          </a:xfrm>
          <a:prstGeom prst="rect">
            <a:avLst/>
          </a:prstGeom>
        </p:spPr>
      </p:pic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65D09DD-673E-D082-183B-21951BC87B19}"/>
              </a:ext>
            </a:extLst>
          </p:cNvPr>
          <p:cNvCxnSpPr>
            <a:cxnSpLocks/>
          </p:cNvCxnSpPr>
          <p:nvPr/>
        </p:nvCxnSpPr>
        <p:spPr>
          <a:xfrm flipV="1">
            <a:off x="4713371" y="3458061"/>
            <a:ext cx="0" cy="24780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Gráfico 38">
            <a:extLst>
              <a:ext uri="{FF2B5EF4-FFF2-40B4-BE49-F238E27FC236}">
                <a16:creationId xmlns:a16="http://schemas.microsoft.com/office/drawing/2014/main" id="{A77F3E06-7753-762E-E20A-E49E16E8A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6747" y="4418776"/>
            <a:ext cx="254741" cy="293589"/>
          </a:xfrm>
          <a:prstGeom prst="rect">
            <a:avLst/>
          </a:prstGeom>
        </p:spPr>
      </p:pic>
      <p:sp>
        <p:nvSpPr>
          <p:cNvPr id="41" name="Shape 7">
            <a:extLst>
              <a:ext uri="{FF2B5EF4-FFF2-40B4-BE49-F238E27FC236}">
                <a16:creationId xmlns:a16="http://schemas.microsoft.com/office/drawing/2014/main" id="{CC1E579F-F38E-6B97-7AAD-159ABAD0D054}"/>
              </a:ext>
            </a:extLst>
          </p:cNvPr>
          <p:cNvSpPr/>
          <p:nvPr/>
        </p:nvSpPr>
        <p:spPr>
          <a:xfrm>
            <a:off x="0" y="6294041"/>
            <a:ext cx="9144000" cy="563959"/>
          </a:xfrm>
          <a:prstGeom prst="rect">
            <a:avLst/>
          </a:prstGeom>
          <a:solidFill>
            <a:srgbClr val="911615">
              <a:alpha val="100000"/>
            </a:srgbClr>
          </a:solidFill>
          <a:ln/>
        </p:spPr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B579F386-2ED1-6CB1-83C1-531E990FC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6250" y="6480770"/>
            <a:ext cx="571500" cy="190500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9D07C571-2AD4-3589-FA27-31D265D4A7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40" y="3566509"/>
            <a:ext cx="2044060" cy="2261190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C33F52D9-7CAA-A22A-1CC8-A826E26AA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95" y="1436113"/>
            <a:ext cx="1642634" cy="1326225"/>
          </a:xfrm>
          <a:prstGeom prst="rect">
            <a:avLst/>
          </a:prstGeom>
        </p:spPr>
      </p:pic>
      <p:sp>
        <p:nvSpPr>
          <p:cNvPr id="52" name="Elipse 51">
            <a:extLst>
              <a:ext uri="{FF2B5EF4-FFF2-40B4-BE49-F238E27FC236}">
                <a16:creationId xmlns:a16="http://schemas.microsoft.com/office/drawing/2014/main" id="{3C7842FE-EE58-CFD9-2044-C13D6168430D}"/>
              </a:ext>
            </a:extLst>
          </p:cNvPr>
          <p:cNvSpPr/>
          <p:nvPr/>
        </p:nvSpPr>
        <p:spPr>
          <a:xfrm>
            <a:off x="143363" y="3362822"/>
            <a:ext cx="205828" cy="2053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61CEF405-F050-D402-2BB2-182310421870}"/>
              </a:ext>
            </a:extLst>
          </p:cNvPr>
          <p:cNvSpPr/>
          <p:nvPr/>
        </p:nvSpPr>
        <p:spPr>
          <a:xfrm>
            <a:off x="1768574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ADB91DB7-A074-3059-6857-F84272C17447}"/>
              </a:ext>
            </a:extLst>
          </p:cNvPr>
          <p:cNvSpPr/>
          <p:nvPr/>
        </p:nvSpPr>
        <p:spPr>
          <a:xfrm>
            <a:off x="4632424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3629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086BE4E-EFE5-B618-1963-59CD6BD4AD1B}"/>
              </a:ext>
            </a:extLst>
          </p:cNvPr>
          <p:cNvSpPr/>
          <p:nvPr/>
        </p:nvSpPr>
        <p:spPr>
          <a:xfrm>
            <a:off x="1843238" y="1243506"/>
            <a:ext cx="2793487" cy="160885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Lei do Consignado</a:t>
            </a:r>
          </a:p>
          <a:p>
            <a:pPr marL="0" indent="0" algn="l">
              <a:buNone/>
            </a:pPr>
            <a:r>
              <a:rPr lang="en-US" sz="1200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en-US" sz="1200" b="1">
                <a:solidFill>
                  <a:srgbClr val="303031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Lei 10.820/2003 </a:t>
            </a:r>
            <a:r>
              <a:rPr lang="en-US" sz="1200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regulamenta a concessão de crédito consignado para trabalhadores do setor privado e público, </a:t>
            </a:r>
            <a:r>
              <a:rPr lang="en-US" sz="1200" b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permitindo o desconto das parcelas na folha de pagamento.</a:t>
            </a:r>
            <a:endParaRPr lang="en-US" sz="12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66D882D-9C64-D519-0192-80FAB65A7F07}"/>
              </a:ext>
            </a:extLst>
          </p:cNvPr>
          <p:cNvSpPr txBox="1"/>
          <p:nvPr/>
        </p:nvSpPr>
        <p:spPr>
          <a:xfrm>
            <a:off x="35548" y="3361133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2003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515BC4A-FBDF-8858-77AC-539D1C0989E6}"/>
              </a:ext>
            </a:extLst>
          </p:cNvPr>
          <p:cNvSpPr/>
          <p:nvPr/>
        </p:nvSpPr>
        <p:spPr>
          <a:xfrm>
            <a:off x="3669492" y="4989970"/>
            <a:ext cx="2688451" cy="90638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rgbClr val="95191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Consolidação no Mercado</a:t>
            </a:r>
          </a:p>
          <a:p>
            <a:pPr marL="0" indent="0" algn="l">
              <a:buNone/>
            </a:pPr>
            <a:r>
              <a:rPr lang="en-US" sz="120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A Zetra começa a consolidar </a:t>
            </a:r>
            <a:r>
              <a:rPr lang="en-US" sz="1200" b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parcerias com governos estaduais e municipais.</a:t>
            </a:r>
            <a:endParaRPr lang="en-US" sz="1200" b="1" dirty="0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356B55F-83E3-BDEE-7552-1DC701F0C2CE}"/>
              </a:ext>
            </a:extLst>
          </p:cNvPr>
          <p:cNvCxnSpPr>
            <a:cxnSpLocks/>
          </p:cNvCxnSpPr>
          <p:nvPr/>
        </p:nvCxnSpPr>
        <p:spPr>
          <a:xfrm>
            <a:off x="0" y="3465513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B69479F9-F554-5E46-B9FB-B3FF20E3B82B}"/>
              </a:ext>
            </a:extLst>
          </p:cNvPr>
          <p:cNvCxnSpPr>
            <a:cxnSpLocks/>
          </p:cNvCxnSpPr>
          <p:nvPr/>
        </p:nvCxnSpPr>
        <p:spPr>
          <a:xfrm flipV="1">
            <a:off x="1843238" y="1415562"/>
            <a:ext cx="0" cy="204995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65D09DD-673E-D082-183B-21951BC87B19}"/>
              </a:ext>
            </a:extLst>
          </p:cNvPr>
          <p:cNvCxnSpPr>
            <a:cxnSpLocks/>
          </p:cNvCxnSpPr>
          <p:nvPr/>
        </p:nvCxnSpPr>
        <p:spPr>
          <a:xfrm flipV="1">
            <a:off x="3629182" y="3465513"/>
            <a:ext cx="0" cy="24780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hape 7">
            <a:extLst>
              <a:ext uri="{FF2B5EF4-FFF2-40B4-BE49-F238E27FC236}">
                <a16:creationId xmlns:a16="http://schemas.microsoft.com/office/drawing/2014/main" id="{CC1E579F-F38E-6B97-7AAD-159ABAD0D054}"/>
              </a:ext>
            </a:extLst>
          </p:cNvPr>
          <p:cNvSpPr/>
          <p:nvPr/>
        </p:nvSpPr>
        <p:spPr>
          <a:xfrm>
            <a:off x="0" y="6294041"/>
            <a:ext cx="9144000" cy="563959"/>
          </a:xfrm>
          <a:prstGeom prst="rect">
            <a:avLst/>
          </a:prstGeom>
          <a:solidFill>
            <a:srgbClr val="911615">
              <a:alpha val="100000"/>
            </a:srgbClr>
          </a:solidFill>
          <a:ln/>
        </p:spPr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B579F386-2ED1-6CB1-83C1-531E990F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6250" y="6480770"/>
            <a:ext cx="571500" cy="1905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31DC3FB-7265-5C62-26F9-8FB11EA67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2492" y="1609838"/>
            <a:ext cx="540000" cy="54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5DD27B3-B5AF-8BBB-750E-CDD97D3BF6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746" y="3652243"/>
            <a:ext cx="2080419" cy="230597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910B859-253E-A520-CFB6-B9B216D72026}"/>
              </a:ext>
            </a:extLst>
          </p:cNvPr>
          <p:cNvCxnSpPr>
            <a:cxnSpLocks/>
          </p:cNvCxnSpPr>
          <p:nvPr/>
        </p:nvCxnSpPr>
        <p:spPr>
          <a:xfrm flipV="1">
            <a:off x="5903393" y="1415562"/>
            <a:ext cx="0" cy="204995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17B283-AFB1-FC29-0267-79EF27C59CC2}"/>
              </a:ext>
            </a:extLst>
          </p:cNvPr>
          <p:cNvSpPr txBox="1"/>
          <p:nvPr/>
        </p:nvSpPr>
        <p:spPr>
          <a:xfrm>
            <a:off x="4514290" y="2737200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2005</a:t>
            </a:r>
            <a:endParaRPr lang="pt-BR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BF88CFD-3F89-084E-C2A4-A4274CE79523}"/>
              </a:ext>
            </a:extLst>
          </p:cNvPr>
          <p:cNvSpPr/>
          <p:nvPr/>
        </p:nvSpPr>
        <p:spPr>
          <a:xfrm>
            <a:off x="5835018" y="1278815"/>
            <a:ext cx="2793487" cy="160885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Abertura para aposentados e pensionistas</a:t>
            </a:r>
          </a:p>
          <a:p>
            <a:pPr marL="0" indent="0" algn="l">
              <a:buNone/>
            </a:pPr>
            <a:r>
              <a:rPr lang="en-US" sz="1200" b="1">
                <a:solidFill>
                  <a:srgbClr val="303031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O INSS permite a concessão de crédito consignado</a:t>
            </a:r>
            <a:r>
              <a:rPr lang="en-US" sz="1200" b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</a:t>
            </a:r>
            <a:r>
              <a:rPr lang="en-US" sz="120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a aposentados e pensionistas do regime geral da Previdência Social, expandindo significativamente o mercado.</a:t>
            </a:r>
            <a:endParaRPr lang="en-US" sz="1200" dirty="0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450C32C8-5AC3-CE71-0A96-193916A41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90505" y="1544699"/>
            <a:ext cx="561975" cy="561975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D6829071-8C74-7EA9-E77F-E7423687ECDD}"/>
              </a:ext>
            </a:extLst>
          </p:cNvPr>
          <p:cNvSpPr/>
          <p:nvPr/>
        </p:nvSpPr>
        <p:spPr>
          <a:xfrm>
            <a:off x="1762665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CECC6AE-2DA9-DD5C-2CCB-98FB873F525D}"/>
              </a:ext>
            </a:extLst>
          </p:cNvPr>
          <p:cNvSpPr/>
          <p:nvPr/>
        </p:nvSpPr>
        <p:spPr>
          <a:xfrm>
            <a:off x="3563707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C76D60D-6242-2EE1-BEF1-CDDFFBBA28A5}"/>
              </a:ext>
            </a:extLst>
          </p:cNvPr>
          <p:cNvSpPr/>
          <p:nvPr/>
        </p:nvSpPr>
        <p:spPr>
          <a:xfrm>
            <a:off x="5835393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4293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515BC4A-FBDF-8858-77AC-539D1C0989E6}"/>
              </a:ext>
            </a:extLst>
          </p:cNvPr>
          <p:cNvSpPr/>
          <p:nvPr/>
        </p:nvSpPr>
        <p:spPr>
          <a:xfrm>
            <a:off x="1208171" y="4078086"/>
            <a:ext cx="2855131" cy="90638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rgbClr val="951915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A Zetra expande sua atuação </a:t>
            </a:r>
            <a:r>
              <a:rPr lang="en-US" sz="120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Integrando bancos e instituições financeiras ao seu sistema, ampliando a base de clientes entre aposentados e pensionistas.</a:t>
            </a:r>
            <a:endParaRPr lang="en-US" sz="1200" dirty="0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356B55F-83E3-BDEE-7552-1DC701F0C2CE}"/>
              </a:ext>
            </a:extLst>
          </p:cNvPr>
          <p:cNvCxnSpPr>
            <a:cxnSpLocks/>
          </p:cNvCxnSpPr>
          <p:nvPr/>
        </p:nvCxnSpPr>
        <p:spPr>
          <a:xfrm>
            <a:off x="0" y="3465513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65D09DD-673E-D082-183B-21951BC87B19}"/>
              </a:ext>
            </a:extLst>
          </p:cNvPr>
          <p:cNvCxnSpPr>
            <a:cxnSpLocks/>
          </p:cNvCxnSpPr>
          <p:nvPr/>
        </p:nvCxnSpPr>
        <p:spPr>
          <a:xfrm flipV="1">
            <a:off x="1172710" y="3465513"/>
            <a:ext cx="0" cy="1590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hape 7">
            <a:extLst>
              <a:ext uri="{FF2B5EF4-FFF2-40B4-BE49-F238E27FC236}">
                <a16:creationId xmlns:a16="http://schemas.microsoft.com/office/drawing/2014/main" id="{CC1E579F-F38E-6B97-7AAD-159ABAD0D054}"/>
              </a:ext>
            </a:extLst>
          </p:cNvPr>
          <p:cNvSpPr/>
          <p:nvPr/>
        </p:nvSpPr>
        <p:spPr>
          <a:xfrm>
            <a:off x="0" y="6294041"/>
            <a:ext cx="9144000" cy="563959"/>
          </a:xfrm>
          <a:prstGeom prst="rect">
            <a:avLst/>
          </a:prstGeom>
          <a:solidFill>
            <a:srgbClr val="911615">
              <a:alpha val="100000"/>
            </a:srgbClr>
          </a:solidFill>
          <a:ln/>
        </p:spPr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B579F386-2ED1-6CB1-83C1-531E990F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6250" y="6480770"/>
            <a:ext cx="571500" cy="19050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910B859-253E-A520-CFB6-B9B216D72026}"/>
              </a:ext>
            </a:extLst>
          </p:cNvPr>
          <p:cNvCxnSpPr>
            <a:cxnSpLocks/>
          </p:cNvCxnSpPr>
          <p:nvPr/>
        </p:nvCxnSpPr>
        <p:spPr>
          <a:xfrm flipV="1">
            <a:off x="1479428" y="1415562"/>
            <a:ext cx="0" cy="20499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17B283-AFB1-FC29-0267-79EF27C59CC2}"/>
              </a:ext>
            </a:extLst>
          </p:cNvPr>
          <p:cNvSpPr txBox="1"/>
          <p:nvPr/>
        </p:nvSpPr>
        <p:spPr>
          <a:xfrm>
            <a:off x="97141" y="2675307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2005</a:t>
            </a:r>
            <a:endParaRPr lang="pt-BR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BF88CFD-3F89-084E-C2A4-A4274CE79523}"/>
              </a:ext>
            </a:extLst>
          </p:cNvPr>
          <p:cNvSpPr/>
          <p:nvPr/>
        </p:nvSpPr>
        <p:spPr>
          <a:xfrm>
            <a:off x="1449799" y="1324524"/>
            <a:ext cx="2793487" cy="111601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Mercado Privado</a:t>
            </a:r>
          </a:p>
          <a:p>
            <a:pPr marL="0" indent="0" algn="l">
              <a:buNone/>
            </a:pPr>
            <a:r>
              <a:rPr lang="en-US" sz="120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Regulamentação se estende para </a:t>
            </a:r>
            <a:r>
              <a:rPr lang="en-US" sz="1200">
                <a:solidFill>
                  <a:srgbClr val="303031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funcionários privados com salário em folha de pagamento.</a:t>
            </a:r>
            <a:endParaRPr lang="en-US" sz="1200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863BC4F-ABE9-3C09-3781-A8FFC019C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645" y="1599195"/>
            <a:ext cx="571499" cy="5714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67B8058-81A0-BC50-838A-29530AEFF5AC}"/>
              </a:ext>
            </a:extLst>
          </p:cNvPr>
          <p:cNvSpPr txBox="1"/>
          <p:nvPr/>
        </p:nvSpPr>
        <p:spPr>
          <a:xfrm>
            <a:off x="4192393" y="3347519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2008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BE4E86F-E54C-DD17-D500-21EB5B6FBEAF}"/>
              </a:ext>
            </a:extLst>
          </p:cNvPr>
          <p:cNvSpPr/>
          <p:nvPr/>
        </p:nvSpPr>
        <p:spPr>
          <a:xfrm>
            <a:off x="6195581" y="1324524"/>
            <a:ext cx="2793487" cy="172640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Crédito Consignado</a:t>
            </a:r>
          </a:p>
          <a:p>
            <a:pPr marL="0" indent="0" algn="l">
              <a:buNone/>
            </a:pPr>
            <a:r>
              <a:rPr lang="en-US" sz="120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A modalidade passa a representar uma parcela significativa da carteira de crédito dos bancos, e o crédito consignado se populariza como uma linha de crédito segura, com baixo risco e menores taxas de juros.</a:t>
            </a:r>
            <a:endParaRPr lang="en-US" sz="1200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86DD8E7-D44D-4B01-6F7E-CC7602749169}"/>
              </a:ext>
            </a:extLst>
          </p:cNvPr>
          <p:cNvCxnSpPr>
            <a:cxnSpLocks/>
          </p:cNvCxnSpPr>
          <p:nvPr/>
        </p:nvCxnSpPr>
        <p:spPr>
          <a:xfrm flipV="1">
            <a:off x="6271639" y="1415562"/>
            <a:ext cx="0" cy="20499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3D85F62B-424C-292D-94AB-F97130DDD8FF}"/>
              </a:ext>
            </a:extLst>
          </p:cNvPr>
          <p:cNvSpPr/>
          <p:nvPr/>
        </p:nvSpPr>
        <p:spPr>
          <a:xfrm>
            <a:off x="5546829" y="3990947"/>
            <a:ext cx="2855131" cy="12526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rgbClr val="951915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Lider de mercado</a:t>
            </a:r>
          </a:p>
          <a:p>
            <a:r>
              <a:rPr lang="en-US" sz="120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A Zetra se consolida como líder no setor, gerenciando milhares de contratos de crédito consignado, especialmente para servidores públicos.</a:t>
            </a:r>
            <a:endParaRPr lang="en-US" sz="1200"/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2A84CD7-2B62-9E8B-6C56-DF07D4BD08E2}"/>
              </a:ext>
            </a:extLst>
          </p:cNvPr>
          <p:cNvCxnSpPr>
            <a:cxnSpLocks/>
          </p:cNvCxnSpPr>
          <p:nvPr/>
        </p:nvCxnSpPr>
        <p:spPr>
          <a:xfrm flipV="1">
            <a:off x="5627402" y="3465513"/>
            <a:ext cx="0" cy="172194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64956434-39CD-83DF-5494-486471C0ADEF}"/>
              </a:ext>
            </a:extLst>
          </p:cNvPr>
          <p:cNvSpPr/>
          <p:nvPr/>
        </p:nvSpPr>
        <p:spPr>
          <a:xfrm>
            <a:off x="1100394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01FE808-BB34-972E-73A6-43097AE7E2AA}"/>
              </a:ext>
            </a:extLst>
          </p:cNvPr>
          <p:cNvSpPr/>
          <p:nvPr/>
        </p:nvSpPr>
        <p:spPr>
          <a:xfrm>
            <a:off x="6191066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B088AA87-9689-5B86-BBAD-346B6F86FC08}"/>
              </a:ext>
            </a:extLst>
          </p:cNvPr>
          <p:cNvSpPr/>
          <p:nvPr/>
        </p:nvSpPr>
        <p:spPr>
          <a:xfrm>
            <a:off x="5546829" y="338618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346E366D-3212-F8D6-4E20-16A201CB7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711" y="4155097"/>
            <a:ext cx="493908" cy="493908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242FB3D3-256F-3447-3885-C8A40CE646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37495" y="4124921"/>
            <a:ext cx="563959" cy="563959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66F27DEF-DF21-086F-9B0A-21192DCDB6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35679" y="1505027"/>
            <a:ext cx="566617" cy="5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787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515BC4A-FBDF-8858-77AC-539D1C0989E6}"/>
              </a:ext>
            </a:extLst>
          </p:cNvPr>
          <p:cNvSpPr/>
          <p:nvPr/>
        </p:nvSpPr>
        <p:spPr>
          <a:xfrm>
            <a:off x="1065400" y="4104586"/>
            <a:ext cx="3506600" cy="1322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951915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Nova </a:t>
            </a:r>
            <a:r>
              <a:rPr lang="en-US" sz="1400" b="1" dirty="0" err="1">
                <a:solidFill>
                  <a:srgbClr val="951915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Soluções</a:t>
            </a:r>
            <a:r>
              <a:rPr lang="en-US" sz="1400" b="1" dirty="0">
                <a:solidFill>
                  <a:srgbClr val="951915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para o mercado</a:t>
            </a:r>
          </a:p>
          <a:p>
            <a:r>
              <a:rPr lang="en-US" sz="1200" dirty="0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en-US" sz="1200" dirty="0" err="1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Zetra</a:t>
            </a:r>
            <a:r>
              <a:rPr lang="en-US" sz="1200" dirty="0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200" dirty="0" err="1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aprimora</a:t>
            </a:r>
            <a:r>
              <a:rPr lang="en-US" sz="1200" dirty="0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200" dirty="0" err="1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suas</a:t>
            </a:r>
            <a:r>
              <a:rPr lang="en-US" sz="1200" dirty="0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200" dirty="0" err="1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soluções</a:t>
            </a:r>
            <a:r>
              <a:rPr lang="en-US" sz="1200" dirty="0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200" dirty="0" err="1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tecnológicas</a:t>
            </a:r>
            <a:r>
              <a:rPr lang="en-US" sz="1200" dirty="0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1200" dirty="0" err="1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integrando</a:t>
            </a:r>
            <a:r>
              <a:rPr lang="en-US" sz="1200" dirty="0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200" dirty="0" err="1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novos</a:t>
            </a:r>
            <a:r>
              <a:rPr lang="en-US" sz="1200" dirty="0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200" b="1" dirty="0" err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produtos</a:t>
            </a:r>
            <a:r>
              <a:rPr lang="en-US" sz="1200" b="1" dirty="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</a:t>
            </a:r>
            <a:r>
              <a:rPr lang="en-US" sz="1200" b="1" dirty="0" err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financeiros</a:t>
            </a:r>
            <a:r>
              <a:rPr lang="en-US" sz="1200" b="1" dirty="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</a:t>
            </a:r>
            <a:r>
              <a:rPr lang="en-US" sz="1200" b="1" dirty="0" err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ao</a:t>
            </a:r>
            <a:r>
              <a:rPr lang="en-US" sz="1200" b="1" dirty="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</a:t>
            </a:r>
            <a:r>
              <a:rPr lang="en-US" sz="1200" b="1" dirty="0" err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seu</a:t>
            </a:r>
            <a:r>
              <a:rPr lang="en-US" sz="1200" b="1" dirty="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</a:t>
            </a:r>
            <a:r>
              <a:rPr lang="en-US" sz="1200" b="1" dirty="0" err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portfólio</a:t>
            </a:r>
            <a:r>
              <a:rPr lang="en-US" sz="1200" b="1" dirty="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, </a:t>
            </a:r>
            <a:r>
              <a:rPr lang="en-US" sz="1200" b="1" dirty="0" err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como</a:t>
            </a:r>
            <a:r>
              <a:rPr lang="en-US" sz="1200" b="1" dirty="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</a:t>
            </a:r>
            <a:r>
              <a:rPr lang="en-US" sz="1200" b="1" dirty="0" err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consórcios</a:t>
            </a:r>
            <a:r>
              <a:rPr lang="en-US" sz="1200" b="1" dirty="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e </a:t>
            </a:r>
            <a:r>
              <a:rPr lang="en-US" sz="1200" b="1" dirty="0" err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seguros</a:t>
            </a:r>
            <a:r>
              <a:rPr lang="en-US" sz="1200" b="1" dirty="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</a:t>
            </a:r>
            <a:r>
              <a:rPr lang="en-US" sz="1200" b="1" dirty="0" err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consignados</a:t>
            </a:r>
            <a:r>
              <a:rPr lang="en-US" sz="1200" b="1" dirty="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.</a:t>
            </a:r>
            <a:endParaRPr lang="en-US" sz="1200" b="1" dirty="0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356B55F-83E3-BDEE-7552-1DC701F0C2CE}"/>
              </a:ext>
            </a:extLst>
          </p:cNvPr>
          <p:cNvCxnSpPr>
            <a:cxnSpLocks/>
          </p:cNvCxnSpPr>
          <p:nvPr/>
        </p:nvCxnSpPr>
        <p:spPr>
          <a:xfrm>
            <a:off x="0" y="3465513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65D09DD-673E-D082-183B-21951BC87B19}"/>
              </a:ext>
            </a:extLst>
          </p:cNvPr>
          <p:cNvCxnSpPr>
            <a:cxnSpLocks/>
          </p:cNvCxnSpPr>
          <p:nvPr/>
        </p:nvCxnSpPr>
        <p:spPr>
          <a:xfrm flipV="1">
            <a:off x="1117147" y="3465513"/>
            <a:ext cx="0" cy="18684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hape 7">
            <a:extLst>
              <a:ext uri="{FF2B5EF4-FFF2-40B4-BE49-F238E27FC236}">
                <a16:creationId xmlns:a16="http://schemas.microsoft.com/office/drawing/2014/main" id="{CC1E579F-F38E-6B97-7AAD-159ABAD0D054}"/>
              </a:ext>
            </a:extLst>
          </p:cNvPr>
          <p:cNvSpPr/>
          <p:nvPr/>
        </p:nvSpPr>
        <p:spPr>
          <a:xfrm>
            <a:off x="0" y="6294041"/>
            <a:ext cx="9144000" cy="563959"/>
          </a:xfrm>
          <a:prstGeom prst="rect">
            <a:avLst/>
          </a:prstGeom>
          <a:solidFill>
            <a:srgbClr val="911615">
              <a:alpha val="100000"/>
            </a:srgbClr>
          </a:solidFill>
          <a:ln/>
        </p:spPr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B579F386-2ED1-6CB1-83C1-531E990F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6250" y="6480770"/>
            <a:ext cx="571500" cy="19050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910B859-253E-A520-CFB6-B9B216D72026}"/>
              </a:ext>
            </a:extLst>
          </p:cNvPr>
          <p:cNvCxnSpPr>
            <a:cxnSpLocks/>
          </p:cNvCxnSpPr>
          <p:nvPr/>
        </p:nvCxnSpPr>
        <p:spPr>
          <a:xfrm flipV="1">
            <a:off x="3449529" y="1415562"/>
            <a:ext cx="0" cy="204995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17B283-AFB1-FC29-0267-79EF27C59CC2}"/>
              </a:ext>
            </a:extLst>
          </p:cNvPr>
          <p:cNvSpPr txBox="1"/>
          <p:nvPr/>
        </p:nvSpPr>
        <p:spPr>
          <a:xfrm>
            <a:off x="-8390" y="2696132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2010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BF88CFD-3F89-084E-C2A4-A4274CE79523}"/>
              </a:ext>
            </a:extLst>
          </p:cNvPr>
          <p:cNvSpPr/>
          <p:nvPr/>
        </p:nvSpPr>
        <p:spPr>
          <a:xfrm>
            <a:off x="3390778" y="1347789"/>
            <a:ext cx="3834378" cy="135875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Crédito Consignado</a:t>
            </a:r>
          </a:p>
          <a:p>
            <a:pPr marL="0" indent="0" algn="l">
              <a:buNone/>
            </a:pPr>
            <a:r>
              <a:rPr lang="en-US" sz="2000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Atinge cerca de</a:t>
            </a:r>
            <a:r>
              <a:rPr lang="en-US" sz="2000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</a:t>
            </a:r>
            <a:r>
              <a:rPr lang="en-US" sz="2000" b="1">
                <a:solidFill>
                  <a:srgbClr val="303031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20% da carteira de crédito pessoal</a:t>
            </a:r>
            <a:r>
              <a:rPr lang="en-US" sz="2000" b="1">
                <a:solidFill>
                  <a:srgbClr val="303031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</a:t>
            </a:r>
            <a:r>
              <a:rPr lang="en-US" sz="2000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do sistema financeiro brasileiro.</a:t>
            </a:r>
            <a:endParaRPr lang="en-US" sz="2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EBA9C1-915C-7765-35AB-880AB8DB4280}"/>
              </a:ext>
            </a:extLst>
          </p:cNvPr>
          <p:cNvSpPr txBox="1"/>
          <p:nvPr/>
        </p:nvSpPr>
        <p:spPr>
          <a:xfrm>
            <a:off x="4286250" y="3369552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2013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F95E91D-48B8-1FEC-B521-07E4CADCED14}"/>
              </a:ext>
            </a:extLst>
          </p:cNvPr>
          <p:cNvCxnSpPr>
            <a:cxnSpLocks/>
          </p:cNvCxnSpPr>
          <p:nvPr/>
        </p:nvCxnSpPr>
        <p:spPr>
          <a:xfrm flipV="1">
            <a:off x="5637400" y="3465513"/>
            <a:ext cx="0" cy="18684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E674308-1333-4F0C-E618-E7271C70505D}"/>
              </a:ext>
            </a:extLst>
          </p:cNvPr>
          <p:cNvSpPr/>
          <p:nvPr/>
        </p:nvSpPr>
        <p:spPr>
          <a:xfrm>
            <a:off x="5637400" y="4104586"/>
            <a:ext cx="3345451" cy="1322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rgbClr val="951915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Programa EuConsigo</a:t>
            </a:r>
          </a:p>
          <a:p>
            <a:r>
              <a:rPr lang="pt-BR" sz="1200" b="0" i="0">
                <a:solidFill>
                  <a:srgbClr val="202124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Programa que promove ações de Educação Financeira para capacitar seus clientes a gerirem suas finanças de </a:t>
            </a:r>
            <a:r>
              <a:rPr lang="pt-BR" sz="1200" b="1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forma consciente e sustentável.</a:t>
            </a:r>
            <a:endParaRPr lang="en-US" sz="1200" b="1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5F9682F-57B0-892A-1EF9-E3572EF9591E}"/>
              </a:ext>
            </a:extLst>
          </p:cNvPr>
          <p:cNvSpPr/>
          <p:nvPr/>
        </p:nvSpPr>
        <p:spPr>
          <a:xfrm>
            <a:off x="5560112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D22C93B-88CD-104E-8528-4BA5ADDAA544}"/>
              </a:ext>
            </a:extLst>
          </p:cNvPr>
          <p:cNvSpPr/>
          <p:nvPr/>
        </p:nvSpPr>
        <p:spPr>
          <a:xfrm>
            <a:off x="1019190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6765AF4-6B99-7906-A8C3-2B60A9B29067}"/>
              </a:ext>
            </a:extLst>
          </p:cNvPr>
          <p:cNvSpPr/>
          <p:nvPr/>
        </p:nvSpPr>
        <p:spPr>
          <a:xfrm>
            <a:off x="3368956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B64E28C-DF3B-A8C3-1B78-3A18F4B00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38" y="1430635"/>
            <a:ext cx="548418" cy="365612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A208D284-E8D9-1768-0D24-DBEB5690B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328" y="4267391"/>
            <a:ext cx="638175" cy="638175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95873A75-D76D-17DF-AB0D-FB026B0C1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37288" y="4315819"/>
            <a:ext cx="816255" cy="5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75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515BC4A-FBDF-8858-77AC-539D1C0989E6}"/>
              </a:ext>
            </a:extLst>
          </p:cNvPr>
          <p:cNvSpPr/>
          <p:nvPr/>
        </p:nvSpPr>
        <p:spPr>
          <a:xfrm>
            <a:off x="4475745" y="4309740"/>
            <a:ext cx="4385831" cy="1322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rgbClr val="951915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Sugurança de dados</a:t>
            </a:r>
          </a:p>
          <a:p>
            <a:pPr marL="0" indent="0" algn="l">
              <a:buNone/>
            </a:pPr>
            <a:r>
              <a:rPr lang="en-US" sz="1400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Zetra reforça seu compromisso com a segurança e transparência, adaptando suas soluções para garantir a estabilidade dos contratos de consignado durante a crise.</a:t>
            </a:r>
            <a:endParaRPr lang="en-US" sz="1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356B55F-83E3-BDEE-7552-1DC701F0C2CE}"/>
              </a:ext>
            </a:extLst>
          </p:cNvPr>
          <p:cNvCxnSpPr>
            <a:cxnSpLocks/>
          </p:cNvCxnSpPr>
          <p:nvPr/>
        </p:nvCxnSpPr>
        <p:spPr>
          <a:xfrm>
            <a:off x="0" y="3465513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65D09DD-673E-D082-183B-21951BC87B19}"/>
              </a:ext>
            </a:extLst>
          </p:cNvPr>
          <p:cNvCxnSpPr>
            <a:cxnSpLocks/>
          </p:cNvCxnSpPr>
          <p:nvPr/>
        </p:nvCxnSpPr>
        <p:spPr>
          <a:xfrm flipV="1">
            <a:off x="4475745" y="3465513"/>
            <a:ext cx="0" cy="20736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hape 7">
            <a:extLst>
              <a:ext uri="{FF2B5EF4-FFF2-40B4-BE49-F238E27FC236}">
                <a16:creationId xmlns:a16="http://schemas.microsoft.com/office/drawing/2014/main" id="{CC1E579F-F38E-6B97-7AAD-159ABAD0D054}"/>
              </a:ext>
            </a:extLst>
          </p:cNvPr>
          <p:cNvSpPr/>
          <p:nvPr/>
        </p:nvSpPr>
        <p:spPr>
          <a:xfrm>
            <a:off x="0" y="6294041"/>
            <a:ext cx="9144000" cy="563959"/>
          </a:xfrm>
          <a:prstGeom prst="rect">
            <a:avLst/>
          </a:prstGeom>
          <a:solidFill>
            <a:srgbClr val="911615">
              <a:alpha val="100000"/>
            </a:srgbClr>
          </a:solidFill>
          <a:ln/>
        </p:spPr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B579F386-2ED1-6CB1-83C1-531E990F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6250" y="6480770"/>
            <a:ext cx="571500" cy="19050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910B859-253E-A520-CFB6-B9B216D72026}"/>
              </a:ext>
            </a:extLst>
          </p:cNvPr>
          <p:cNvCxnSpPr>
            <a:cxnSpLocks/>
          </p:cNvCxnSpPr>
          <p:nvPr/>
        </p:nvCxnSpPr>
        <p:spPr>
          <a:xfrm flipV="1">
            <a:off x="2641478" y="1415562"/>
            <a:ext cx="0" cy="204995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17B283-AFB1-FC29-0267-79EF27C59CC2}"/>
              </a:ext>
            </a:extLst>
          </p:cNvPr>
          <p:cNvSpPr txBox="1"/>
          <p:nvPr/>
        </p:nvSpPr>
        <p:spPr>
          <a:xfrm>
            <a:off x="774641" y="2745367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2015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BF88CFD-3F89-084E-C2A4-A4274CE79523}"/>
              </a:ext>
            </a:extLst>
          </p:cNvPr>
          <p:cNvSpPr/>
          <p:nvPr/>
        </p:nvSpPr>
        <p:spPr>
          <a:xfrm>
            <a:off x="2641478" y="1262536"/>
            <a:ext cx="4077310" cy="135875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accent1">
                    <a:lumMod val="75000"/>
                  </a:scheme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Críse econômina e Novas dinâmicas</a:t>
            </a:r>
          </a:p>
          <a:p>
            <a:pPr marL="0" indent="0" algn="l">
              <a:buNone/>
            </a:pPr>
            <a:r>
              <a:rPr lang="pt-BR" sz="14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Durante a crise econômica, o crédito consignado permanece atrativo devido ao baixo risco de inadimplência, mantendo-se em alta mesmo em cenários adversos.</a:t>
            </a:r>
            <a:endParaRPr lang="en-US"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AD3B241-C131-571F-0C73-E48935AC1B8B}"/>
              </a:ext>
            </a:extLst>
          </p:cNvPr>
          <p:cNvSpPr/>
          <p:nvPr/>
        </p:nvSpPr>
        <p:spPr>
          <a:xfrm>
            <a:off x="2564065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BFA1AFD-1472-93EC-999B-52EAB004CA94}"/>
              </a:ext>
            </a:extLst>
          </p:cNvPr>
          <p:cNvSpPr/>
          <p:nvPr/>
        </p:nvSpPr>
        <p:spPr>
          <a:xfrm>
            <a:off x="4387462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F5CD9764-056B-CF61-8099-06912542A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2401" y="1415562"/>
            <a:ext cx="795345" cy="7953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A6EB4F82-1663-24A2-D635-F94C302D0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4104" y="4500431"/>
            <a:ext cx="583358" cy="5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0187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515BC4A-FBDF-8858-77AC-539D1C0989E6}"/>
              </a:ext>
            </a:extLst>
          </p:cNvPr>
          <p:cNvSpPr/>
          <p:nvPr/>
        </p:nvSpPr>
        <p:spPr>
          <a:xfrm>
            <a:off x="3568263" y="4309740"/>
            <a:ext cx="4385831" cy="1322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>
                <a:solidFill>
                  <a:srgbClr val="951915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Ampliação</a:t>
            </a:r>
            <a:r>
              <a:rPr lang="en-US" sz="1400" b="1" dirty="0">
                <a:solidFill>
                  <a:srgbClr val="951915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do </a:t>
            </a:r>
            <a:r>
              <a:rPr lang="en-US" sz="1400" b="1" dirty="0" err="1">
                <a:solidFill>
                  <a:srgbClr val="951915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portifólio</a:t>
            </a:r>
            <a:endParaRPr lang="en-US" sz="1400" b="1" dirty="0">
              <a:solidFill>
                <a:srgbClr val="951915"/>
              </a:solidFill>
              <a:latin typeface="Roboto Regular" pitchFamily="34" charset="0"/>
              <a:ea typeface="Roboto Regular" pitchFamily="34" charset="-122"/>
              <a:cs typeface="Roboto Regular" pitchFamily="34" charset="-120"/>
            </a:endParaRPr>
          </a:p>
          <a:p>
            <a:pPr marL="0" indent="0" algn="l">
              <a:buNone/>
            </a:pPr>
            <a:r>
              <a:rPr lang="pt-BR" sz="1400" dirty="0">
                <a:solidFill>
                  <a:srgbClr val="303031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</a:t>
            </a:r>
            <a:r>
              <a:rPr lang="pt-BR" sz="1400" dirty="0" err="1">
                <a:solidFill>
                  <a:srgbClr val="303031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Zetra</a:t>
            </a:r>
            <a:r>
              <a:rPr lang="pt-BR" sz="1400" dirty="0">
                <a:solidFill>
                  <a:srgbClr val="303031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expande seu portfólio digital</a:t>
            </a:r>
            <a:r>
              <a:rPr lang="pt-BR" sz="1400" b="1" dirty="0">
                <a:solidFill>
                  <a:srgbClr val="303031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oferecendo soluções integradas que facilitam a gestão do crédito consignado e de diversos benefícios descontados em folha, </a:t>
            </a:r>
            <a:r>
              <a:rPr lang="pt-BR" sz="1400" dirty="0">
                <a:solidFill>
                  <a:srgbClr val="303031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como plano de saúde, educação, lazer, entre outros, proporcionando mais eficiência ao RH.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356B55F-83E3-BDEE-7552-1DC701F0C2CE}"/>
              </a:ext>
            </a:extLst>
          </p:cNvPr>
          <p:cNvCxnSpPr>
            <a:cxnSpLocks/>
          </p:cNvCxnSpPr>
          <p:nvPr/>
        </p:nvCxnSpPr>
        <p:spPr>
          <a:xfrm>
            <a:off x="0" y="3465513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65D09DD-673E-D082-183B-21951BC87B19}"/>
              </a:ext>
            </a:extLst>
          </p:cNvPr>
          <p:cNvCxnSpPr>
            <a:cxnSpLocks/>
          </p:cNvCxnSpPr>
          <p:nvPr/>
        </p:nvCxnSpPr>
        <p:spPr>
          <a:xfrm flipV="1">
            <a:off x="3637596" y="3465513"/>
            <a:ext cx="0" cy="22319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hape 7">
            <a:extLst>
              <a:ext uri="{FF2B5EF4-FFF2-40B4-BE49-F238E27FC236}">
                <a16:creationId xmlns:a16="http://schemas.microsoft.com/office/drawing/2014/main" id="{CC1E579F-F38E-6B97-7AAD-159ABAD0D054}"/>
              </a:ext>
            </a:extLst>
          </p:cNvPr>
          <p:cNvSpPr/>
          <p:nvPr/>
        </p:nvSpPr>
        <p:spPr>
          <a:xfrm>
            <a:off x="0" y="6294041"/>
            <a:ext cx="9144000" cy="563959"/>
          </a:xfrm>
          <a:prstGeom prst="rect">
            <a:avLst/>
          </a:prstGeom>
          <a:solidFill>
            <a:srgbClr val="911615">
              <a:alpha val="100000"/>
            </a:srgbClr>
          </a:solidFill>
          <a:ln/>
        </p:spPr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B579F386-2ED1-6CB1-83C1-531E990F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6250" y="6480770"/>
            <a:ext cx="571500" cy="19050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910B859-253E-A520-CFB6-B9B216D72026}"/>
              </a:ext>
            </a:extLst>
          </p:cNvPr>
          <p:cNvCxnSpPr>
            <a:cxnSpLocks/>
          </p:cNvCxnSpPr>
          <p:nvPr/>
        </p:nvCxnSpPr>
        <p:spPr>
          <a:xfrm flipV="1">
            <a:off x="2314697" y="1415562"/>
            <a:ext cx="0" cy="204995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17B283-AFB1-FC29-0267-79EF27C59CC2}"/>
              </a:ext>
            </a:extLst>
          </p:cNvPr>
          <p:cNvSpPr txBox="1"/>
          <p:nvPr/>
        </p:nvSpPr>
        <p:spPr>
          <a:xfrm>
            <a:off x="576751" y="2745367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BF88CFD-3F89-084E-C2A4-A4274CE79523}"/>
              </a:ext>
            </a:extLst>
          </p:cNvPr>
          <p:cNvSpPr/>
          <p:nvPr/>
        </p:nvSpPr>
        <p:spPr>
          <a:xfrm>
            <a:off x="2314697" y="1266154"/>
            <a:ext cx="4780694" cy="135875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1"/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Pandemia de COVID-19</a:t>
            </a:r>
          </a:p>
          <a:p>
            <a:pPr marL="0" indent="0" algn="l">
              <a:buNone/>
            </a:pPr>
            <a:r>
              <a:rPr lang="en-US" dirty="0" err="1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Medidas</a:t>
            </a:r>
            <a:r>
              <a:rPr lang="en-US" dirty="0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</a:t>
            </a:r>
            <a:r>
              <a:rPr lang="en-US" dirty="0" err="1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emergenciais</a:t>
            </a:r>
            <a:r>
              <a:rPr lang="en-US" dirty="0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</a:t>
            </a:r>
            <a:r>
              <a:rPr lang="en-US" dirty="0" err="1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aumentam</a:t>
            </a:r>
            <a:r>
              <a:rPr lang="en-US" dirty="0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o</a:t>
            </a:r>
            <a:r>
              <a:rPr lang="en-US" sz="2000" dirty="0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</a:t>
            </a:r>
            <a:r>
              <a:rPr lang="en-US" sz="2000" dirty="0" err="1">
                <a:solidFill>
                  <a:srgbClr val="303031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limite</a:t>
            </a:r>
            <a:r>
              <a:rPr lang="en-US" sz="2000" dirty="0">
                <a:solidFill>
                  <a:srgbClr val="303031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de </a:t>
            </a:r>
            <a:r>
              <a:rPr lang="en-US" sz="2000" dirty="0" err="1">
                <a:solidFill>
                  <a:srgbClr val="303031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comprometimento</a:t>
            </a:r>
            <a:r>
              <a:rPr lang="en-US" sz="2000" dirty="0">
                <a:solidFill>
                  <a:srgbClr val="303031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da </a:t>
            </a:r>
            <a:r>
              <a:rPr lang="en-US" sz="2000" dirty="0" err="1">
                <a:solidFill>
                  <a:srgbClr val="303031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renda</a:t>
            </a:r>
            <a:r>
              <a:rPr lang="en-US" sz="2000" dirty="0">
                <a:solidFill>
                  <a:srgbClr val="303031">
                    <a:alpha val="100000"/>
                  </a:srgb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para 40%</a:t>
            </a:r>
            <a:r>
              <a:rPr lang="en-US" sz="2000" dirty="0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</a:t>
            </a:r>
            <a:r>
              <a:rPr lang="en-US" dirty="0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 </a:t>
            </a:r>
            <a:r>
              <a:rPr lang="en-US" dirty="0" err="1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suspendem</a:t>
            </a:r>
            <a:r>
              <a:rPr lang="en-US" dirty="0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</a:t>
            </a:r>
            <a:r>
              <a:rPr lang="en-US" dirty="0" err="1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temporariamente</a:t>
            </a:r>
            <a:r>
              <a:rPr lang="en-US" dirty="0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</a:t>
            </a:r>
            <a:r>
              <a:rPr lang="en-US" dirty="0" err="1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parcelas</a:t>
            </a:r>
            <a:r>
              <a:rPr lang="en-US" dirty="0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de </a:t>
            </a:r>
            <a:r>
              <a:rPr lang="en-US" dirty="0" err="1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empréstimos</a:t>
            </a:r>
            <a:r>
              <a:rPr lang="en-US" dirty="0">
                <a:solidFill>
                  <a:srgbClr val="303031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.</a:t>
            </a:r>
            <a:endParaRPr lang="en-US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53ADCA-1A0D-8710-F995-0AE35E2ED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52" y="2156602"/>
            <a:ext cx="2000680" cy="20085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5098FA4-BC37-E2EA-2CFF-FB19DECCD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89" y="809314"/>
            <a:ext cx="1131777" cy="11362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3090BCF-1E8B-5E09-5A65-A1495C4AB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52" y="1945529"/>
            <a:ext cx="832407" cy="83567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6850E71B-55A7-F37A-F934-1C0FB7EE865F}"/>
              </a:ext>
            </a:extLst>
          </p:cNvPr>
          <p:cNvSpPr/>
          <p:nvPr/>
        </p:nvSpPr>
        <p:spPr>
          <a:xfrm>
            <a:off x="2247723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D199E7D-7952-7B80-ECAF-87775046A669}"/>
              </a:ext>
            </a:extLst>
          </p:cNvPr>
          <p:cNvSpPr/>
          <p:nvPr/>
        </p:nvSpPr>
        <p:spPr>
          <a:xfrm>
            <a:off x="3557023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808D9602-B0B4-55CE-CE35-46DA9BAD1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4830" y="1266154"/>
            <a:ext cx="562947" cy="56294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2AED211-670F-089B-2184-A6716A6E5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05100" y="4468067"/>
            <a:ext cx="706391" cy="7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7378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8515BC4A-FBDF-8858-77AC-539D1C0989E6}"/>
              </a:ext>
            </a:extLst>
          </p:cNvPr>
          <p:cNvSpPr/>
          <p:nvPr/>
        </p:nvSpPr>
        <p:spPr>
          <a:xfrm>
            <a:off x="3321862" y="4273813"/>
            <a:ext cx="4385831" cy="1322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rgbClr val="951915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Nova Regulação para Taxas de Juros</a:t>
            </a:r>
          </a:p>
          <a:p>
            <a:pPr marL="0" indent="0" algn="l">
              <a:buNone/>
            </a:pPr>
            <a:r>
              <a:rPr lang="pt-BR" sz="14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</a:t>
            </a:r>
            <a:r>
              <a:rPr lang="pt-BR" sz="1400" b="1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Zetra</a:t>
            </a:r>
            <a:r>
              <a:rPr lang="pt-BR" sz="14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ajusta suas estratégias de mercado </a:t>
            </a:r>
            <a:r>
              <a:rPr lang="pt-BR" sz="14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para se alinhar às novas regulamentações, fortalecendo a oferta de crédito consignado digital e ampliando parcerias estratégicas.</a:t>
            </a:r>
            <a:endParaRPr lang="en-US"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356B55F-83E3-BDEE-7552-1DC701F0C2CE}"/>
              </a:ext>
            </a:extLst>
          </p:cNvPr>
          <p:cNvCxnSpPr>
            <a:cxnSpLocks/>
          </p:cNvCxnSpPr>
          <p:nvPr/>
        </p:nvCxnSpPr>
        <p:spPr>
          <a:xfrm>
            <a:off x="0" y="3465513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65D09DD-673E-D082-183B-21951BC87B19}"/>
              </a:ext>
            </a:extLst>
          </p:cNvPr>
          <p:cNvCxnSpPr>
            <a:cxnSpLocks/>
          </p:cNvCxnSpPr>
          <p:nvPr/>
        </p:nvCxnSpPr>
        <p:spPr>
          <a:xfrm flipV="1">
            <a:off x="3321862" y="3465513"/>
            <a:ext cx="0" cy="20736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hape 7">
            <a:extLst>
              <a:ext uri="{FF2B5EF4-FFF2-40B4-BE49-F238E27FC236}">
                <a16:creationId xmlns:a16="http://schemas.microsoft.com/office/drawing/2014/main" id="{CC1E579F-F38E-6B97-7AAD-159ABAD0D054}"/>
              </a:ext>
            </a:extLst>
          </p:cNvPr>
          <p:cNvSpPr/>
          <p:nvPr/>
        </p:nvSpPr>
        <p:spPr>
          <a:xfrm>
            <a:off x="0" y="6294041"/>
            <a:ext cx="9144000" cy="563959"/>
          </a:xfrm>
          <a:prstGeom prst="rect">
            <a:avLst/>
          </a:prstGeom>
          <a:solidFill>
            <a:srgbClr val="911615">
              <a:alpha val="100000"/>
            </a:srgbClr>
          </a:solidFill>
          <a:ln/>
        </p:spPr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B579F386-2ED1-6CB1-83C1-531E990F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6250" y="6480770"/>
            <a:ext cx="571500" cy="19050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910B859-253E-A520-CFB6-B9B216D72026}"/>
              </a:ext>
            </a:extLst>
          </p:cNvPr>
          <p:cNvCxnSpPr>
            <a:cxnSpLocks/>
          </p:cNvCxnSpPr>
          <p:nvPr/>
        </p:nvCxnSpPr>
        <p:spPr>
          <a:xfrm flipV="1">
            <a:off x="1778286" y="1415562"/>
            <a:ext cx="0" cy="204995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17B283-AFB1-FC29-0267-79EF27C59CC2}"/>
              </a:ext>
            </a:extLst>
          </p:cNvPr>
          <p:cNvSpPr txBox="1"/>
          <p:nvPr/>
        </p:nvSpPr>
        <p:spPr>
          <a:xfrm>
            <a:off x="287918" y="2738569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BF88CFD-3F89-084E-C2A4-A4274CE79523}"/>
              </a:ext>
            </a:extLst>
          </p:cNvPr>
          <p:cNvSpPr/>
          <p:nvPr/>
        </p:nvSpPr>
        <p:spPr>
          <a:xfrm>
            <a:off x="1716739" y="1262536"/>
            <a:ext cx="4077310" cy="135875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accent1">
                    <a:lumMod val="75000"/>
                  </a:schemeClr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Nova Regulação para Taxas de Juros</a:t>
            </a:r>
          </a:p>
          <a:p>
            <a:r>
              <a:rPr lang="pt-BR" sz="16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Novos tetos para as taxas de juros do crédito consignado, </a:t>
            </a:r>
            <a:r>
              <a:rPr lang="pt-BR" sz="1600" b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tornando-o mais acessível.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80DE2FCF-9027-DFD0-81BC-4EA01A92EA91}"/>
              </a:ext>
            </a:extLst>
          </p:cNvPr>
          <p:cNvCxnSpPr>
            <a:cxnSpLocks/>
          </p:cNvCxnSpPr>
          <p:nvPr/>
        </p:nvCxnSpPr>
        <p:spPr>
          <a:xfrm flipV="1">
            <a:off x="6398689" y="1415562"/>
            <a:ext cx="0" cy="204995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6066B380-1102-890B-4577-12C21107DFE7}"/>
              </a:ext>
            </a:extLst>
          </p:cNvPr>
          <p:cNvSpPr txBox="1"/>
          <p:nvPr/>
        </p:nvSpPr>
        <p:spPr>
          <a:xfrm>
            <a:off x="4708355" y="2745367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590B8AA-11EB-E946-6EF0-D6BD412250CF}"/>
              </a:ext>
            </a:extLst>
          </p:cNvPr>
          <p:cNvSpPr/>
          <p:nvPr/>
        </p:nvSpPr>
        <p:spPr>
          <a:xfrm>
            <a:off x="6347210" y="1292842"/>
            <a:ext cx="2425517" cy="135875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Expansão de Oferta</a:t>
            </a:r>
          </a:p>
          <a:p>
            <a:r>
              <a:rPr lang="en-US" sz="1200">
                <a:solidFill>
                  <a:srgbClr val="303031">
                    <a:alpha val="100000"/>
                  </a:srgb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Bancos e fintechs intensificam a oferta de crédito consignado digital, com maior facilidade de contratação e opções de refinanciamento.</a:t>
            </a:r>
            <a:endParaRPr lang="en-US" sz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DC35B8A-C63D-A2C8-484B-64C5D7BD345E}"/>
              </a:ext>
            </a:extLst>
          </p:cNvPr>
          <p:cNvSpPr/>
          <p:nvPr/>
        </p:nvSpPr>
        <p:spPr>
          <a:xfrm>
            <a:off x="1725708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FC9F4C3-3BA0-15E9-DF3F-1FB666690166}"/>
              </a:ext>
            </a:extLst>
          </p:cNvPr>
          <p:cNvSpPr/>
          <p:nvPr/>
        </p:nvSpPr>
        <p:spPr>
          <a:xfrm>
            <a:off x="3241289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951EA26-E71C-D215-A876-C01BF61B0BF3}"/>
              </a:ext>
            </a:extLst>
          </p:cNvPr>
          <p:cNvSpPr/>
          <p:nvPr/>
        </p:nvSpPr>
        <p:spPr>
          <a:xfrm>
            <a:off x="6318116" y="3379833"/>
            <a:ext cx="161146" cy="160797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6256F5DD-2D4E-6ADF-381D-90C30F28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7616" y="4444905"/>
            <a:ext cx="563959" cy="563959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974833FD-DBA6-8387-D848-33E529BF28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5528" y="1476917"/>
            <a:ext cx="495300" cy="4953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C4BB8A43-6299-0C6B-84C7-4CCD2BC61A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3516" y="1536358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4081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2000" dirty="0" smtClean="0">
            <a:solidFill>
              <a:schemeClr val="bg1"/>
            </a:solidFill>
            <a:latin typeface="Founders Grotesk Regular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2000" dirty="0" smtClean="0">
            <a:solidFill>
              <a:schemeClr val="bg1"/>
            </a:solidFill>
            <a:latin typeface="Founders Grotesk Regular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1731</TotalTime>
  <Words>647</Words>
  <Application>Microsoft Office PowerPoint</Application>
  <PresentationFormat>Apresentação na tela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26" baseType="lpstr">
      <vt:lpstr>Aptos</vt:lpstr>
      <vt:lpstr>Aptos SemiBold</vt:lpstr>
      <vt:lpstr>Arial</vt:lpstr>
      <vt:lpstr>Calibri</vt:lpstr>
      <vt:lpstr>Century Gothic</vt:lpstr>
      <vt:lpstr>Founders Grotesk Regular</vt:lpstr>
      <vt:lpstr>Founders Grotesk Semibold</vt:lpstr>
      <vt:lpstr>Roboto</vt:lpstr>
      <vt:lpstr>Roboto Bold</vt:lpstr>
      <vt:lpstr>Roboto Light</vt:lpstr>
      <vt:lpstr>Roboto Regular</vt:lpstr>
      <vt:lpstr>Tema do Office</vt:lpstr>
      <vt:lpstr>Personalizar design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Disarme</dc:creator>
  <cp:lastModifiedBy>Luc Sidrim</cp:lastModifiedBy>
  <cp:revision>62</cp:revision>
  <dcterms:created xsi:type="dcterms:W3CDTF">2019-11-05T14:44:59Z</dcterms:created>
  <dcterms:modified xsi:type="dcterms:W3CDTF">2024-09-26T11:10:32Z</dcterms:modified>
</cp:coreProperties>
</file>