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handoutMasterIdLst>
    <p:handoutMasterId r:id="rId10"/>
  </p:handoutMasterIdLst>
  <p:sldIdLst>
    <p:sldId id="257" r:id="rId4"/>
    <p:sldId id="259" r:id="rId5"/>
    <p:sldId id="264" r:id="rId6"/>
    <p:sldId id="265" r:id="rId7"/>
    <p:sldId id="26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79034"/>
    <a:srgbClr val="951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17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Volumetria</a:t>
            </a:r>
            <a:r>
              <a:rPr lang="pt-BR" b="1" baseline="0"/>
              <a:t> de Entradas Anual - Consignado Externo</a:t>
            </a:r>
          </a:p>
        </c:rich>
      </c:tx>
      <c:layout>
        <c:manualLayout>
          <c:xMode val="edge"/>
          <c:yMode val="edge"/>
          <c:x val="0.26471171381560782"/>
          <c:y val="0.25554812566463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7921044503568201E-2"/>
          <c:y val="0.10539896418808818"/>
          <c:w val="0.96457326892109496"/>
          <c:h val="0.80389037605750135"/>
        </c:manualLayout>
      </c:layout>
      <c:barChart>
        <c:barDir val="col"/>
        <c:grouping val="clustered"/>
        <c:varyColors val="0"/>
        <c:ser>
          <c:idx val="0"/>
          <c:order val="0"/>
          <c:tx>
            <c:v>Entradas</c:v>
          </c:tx>
          <c:spPr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EF-3D44-8A4C-6F93FFBECA02}"/>
              </c:ext>
            </c:extLst>
          </c:dPt>
          <c:dLbls>
            <c:delete val="1"/>
          </c:dLbls>
          <c:cat>
            <c:numRef>
              <c:f>[FINAL1.xlsx]ENTRADAS!$B$10:$N$10</c:f>
              <c:numCache>
                <c:formatCode>0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[FINAL1.xlsx]ENTRADAS!$B$11:$N$11</c:f>
              <c:numCache>
                <c:formatCode>#,##0</c:formatCode>
                <c:ptCount val="11"/>
                <c:pt idx="0">
                  <c:v>13643</c:v>
                </c:pt>
                <c:pt idx="1">
                  <c:v>29404</c:v>
                </c:pt>
                <c:pt idx="2">
                  <c:v>39537</c:v>
                </c:pt>
                <c:pt idx="3">
                  <c:v>44606</c:v>
                </c:pt>
                <c:pt idx="4">
                  <c:v>43937</c:v>
                </c:pt>
                <c:pt idx="5">
                  <c:v>59732</c:v>
                </c:pt>
                <c:pt idx="6">
                  <c:v>61993</c:v>
                </c:pt>
                <c:pt idx="7">
                  <c:v>73470</c:v>
                </c:pt>
                <c:pt idx="8">
                  <c:v>66836</c:v>
                </c:pt>
                <c:pt idx="9">
                  <c:v>52068</c:v>
                </c:pt>
                <c:pt idx="10">
                  <c:v>17674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9EF-3D44-8A4C-6F93FFBECA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316159"/>
        <c:axId val="164309919"/>
      </c:barChart>
      <c:catAx>
        <c:axId val="16431615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9919"/>
        <c:crosses val="autoZero"/>
        <c:auto val="1"/>
        <c:lblAlgn val="ctr"/>
        <c:lblOffset val="100"/>
        <c:noMultiLvlLbl val="0"/>
      </c:catAx>
      <c:valAx>
        <c:axId val="164309919"/>
        <c:scaling>
          <c:orientation val="minMax"/>
          <c:max val="150000"/>
        </c:scaling>
        <c:delete val="1"/>
        <c:axPos val="l"/>
        <c:numFmt formatCode="#,##0" sourceLinked="1"/>
        <c:majorTickMark val="out"/>
        <c:minorTickMark val="none"/>
        <c:tickLblPos val="nextTo"/>
        <c:crossAx val="16431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E5D10C7-32D0-4780-A9A5-A48F79904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0D18F9-301A-4BD3-B31F-AD7DAB745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27BC9-58B2-42A8-867D-2D82A05B256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054270-BB64-4A19-B52C-C28C59794A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F0BD277-76E0-4461-8E84-1F4E111984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7633-DC8D-4B9B-BC06-EEAF5E233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89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25A3F0-FB94-41D2-92F1-75429456D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6974" y="2936171"/>
            <a:ext cx="4939748" cy="979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95191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pt-BR" dirty="0"/>
              <a:t>Título 44pt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EB17DF8D-C372-4A0F-A86D-CC71BD4842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9350" y="4212537"/>
            <a:ext cx="3705299" cy="426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208145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D0E816-65A7-4BCE-96CF-0B46D7B59F5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09730" y="1798983"/>
            <a:ext cx="7924539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06430728-E91B-44CE-BE74-8E9835321D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730" y="1017864"/>
            <a:ext cx="6375400" cy="50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95191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pt-BR" dirty="0"/>
              <a:t>Título do Slide 28pt</a:t>
            </a:r>
          </a:p>
        </p:txBody>
      </p:sp>
    </p:spTree>
    <p:extLst>
      <p:ext uri="{BB962C8B-B14F-4D97-AF65-F5344CB8AC3E}">
        <p14:creationId xmlns:p14="http://schemas.microsoft.com/office/powerpoint/2010/main" val="309756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74027" y="1961062"/>
            <a:ext cx="3801881" cy="4343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8B4FC6B2-4B68-47ED-8F2C-173D3394EA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68091" y="1961061"/>
            <a:ext cx="3801881" cy="43439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</p:spTree>
    <p:extLst>
      <p:ext uri="{BB962C8B-B14F-4D97-AF65-F5344CB8AC3E}">
        <p14:creationId xmlns:p14="http://schemas.microsoft.com/office/powerpoint/2010/main" val="313842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74027" y="1593315"/>
            <a:ext cx="3801881" cy="241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8B4FC6B2-4B68-47ED-8F2C-173D3394EA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68091" y="4493977"/>
            <a:ext cx="3801881" cy="1541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4" name="Espaço Reservado para Imagem 2">
            <a:extLst>
              <a:ext uri="{FF2B5EF4-FFF2-40B4-BE49-F238E27FC236}">
                <a16:creationId xmlns:a16="http://schemas.microsoft.com/office/drawing/2014/main" id="{AF3B4F0B-1E47-4427-86CF-C9EC8D8D87C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868090" y="1593314"/>
            <a:ext cx="3801881" cy="241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BBE4610C-267C-4C0F-AB37-E7B836407A7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4027" y="4493976"/>
            <a:ext cx="3801881" cy="1541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</p:spTree>
    <p:extLst>
      <p:ext uri="{BB962C8B-B14F-4D97-AF65-F5344CB8AC3E}">
        <p14:creationId xmlns:p14="http://schemas.microsoft.com/office/powerpoint/2010/main" val="283413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177051" y="1884150"/>
            <a:ext cx="6789898" cy="4320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</p:spTree>
    <p:extLst>
      <p:ext uri="{BB962C8B-B14F-4D97-AF65-F5344CB8AC3E}">
        <p14:creationId xmlns:p14="http://schemas.microsoft.com/office/powerpoint/2010/main" val="6297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DC5AD09D-4414-4A0C-BF3C-E18A31CC84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71059" y="4382839"/>
            <a:ext cx="3801881" cy="18352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unders Grotesk Regular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AA7994D4-7B48-47EF-ABAD-BB2A1763BF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9000"/>
            <a:ext cx="9143999" cy="6922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Founders Grotesk Semibold" panose="020B0703030202060203" pitchFamily="34" charset="0"/>
              </a:defRPr>
            </a:lvl1pPr>
          </a:lstStyle>
          <a:p>
            <a:pPr lvl="0"/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69459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45A6D7E6-AB0D-4A71-8A76-646DED753C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224" y="4921513"/>
            <a:ext cx="8221054" cy="2740351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DAE1605E-631C-4C64-93D3-652092C6FE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74897FF-4FBA-1A2F-75A3-C8101243D6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519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D203BABF-D10A-4F5D-F6B7-2678A6F369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0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550A0E3-505B-45AB-E223-1D9412A5D4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9350" y="4721743"/>
            <a:ext cx="3705299" cy="1099965"/>
          </a:xfrm>
        </p:spPr>
        <p:txBody>
          <a:bodyPr/>
          <a:lstStyle/>
          <a:p>
            <a:r>
              <a:rPr lang="pt-BR" dirty="0"/>
              <a:t>Rafael da Cunha</a:t>
            </a:r>
            <a:br>
              <a:rPr lang="pt-BR" dirty="0"/>
            </a:br>
            <a:r>
              <a:rPr lang="pt-BR" b="0" dirty="0">
                <a:latin typeface="Aptos Light" panose="020B0004020202020204" pitchFamily="34" charset="0"/>
              </a:rPr>
              <a:t>Coordenador Jurídico do Itaú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1CF47A8-1B4C-E9B3-5C16-B3D8CA4D1C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99" y="2792721"/>
            <a:ext cx="8294255" cy="1497284"/>
          </a:xfrm>
        </p:spPr>
        <p:txBody>
          <a:bodyPr/>
          <a:lstStyle/>
          <a:p>
            <a:r>
              <a:rPr lang="pt-BR" sz="3600" dirty="0"/>
              <a:t>Desafios do mercado de crédito consignado  Caminhos para a </a:t>
            </a:r>
            <a:r>
              <a:rPr lang="pt-BR" sz="3600" dirty="0" err="1"/>
              <a:t>Desjudicialização</a:t>
            </a:r>
            <a:endParaRPr lang="pt-BR" sz="3600" dirty="0"/>
          </a:p>
        </p:txBody>
      </p:sp>
      <p:pic>
        <p:nvPicPr>
          <p:cNvPr id="4" name="Imagem" descr="Imagem">
            <a:extLst>
              <a:ext uri="{FF2B5EF4-FFF2-40B4-BE49-F238E27FC236}">
                <a16:creationId xmlns:a16="http://schemas.microsoft.com/office/drawing/2014/main" id="{FC458E09-74CC-419D-20F4-8C698C03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94" y="5708403"/>
            <a:ext cx="627411" cy="62741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Espaço Reservado para Texto 12">
            <a:extLst>
              <a:ext uri="{FF2B5EF4-FFF2-40B4-BE49-F238E27FC236}">
                <a16:creationId xmlns:a16="http://schemas.microsoft.com/office/drawing/2014/main" id="{69BE446B-55DE-CC66-F98F-7140F95EFFCE}"/>
              </a:ext>
            </a:extLst>
          </p:cNvPr>
          <p:cNvSpPr/>
          <p:nvPr/>
        </p:nvSpPr>
        <p:spPr>
          <a:xfrm>
            <a:off x="4270641" y="6407568"/>
            <a:ext cx="627411" cy="240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 fontScale="92500" lnSpcReduction="10000"/>
          </a:bodyPr>
          <a:lstStyle>
            <a:lvl1pPr defTabSz="2438337">
              <a:lnSpc>
                <a:spcPct val="90000"/>
              </a:lnSpc>
              <a:spcBef>
                <a:spcPts val="4500"/>
              </a:spcBef>
              <a:defRPr sz="2400" spc="0">
                <a:solidFill>
                  <a:srgbClr val="ED6C2D"/>
                </a:solidFill>
                <a:latin typeface="Itau Text"/>
                <a:ea typeface="Itau Text"/>
                <a:cs typeface="Itau Text"/>
                <a:sym typeface="Itau Text"/>
              </a:defRPr>
            </a:lvl1pPr>
          </a:lstStyle>
          <a:p>
            <a:r>
              <a:rPr lang="pt-BR" sz="1200" dirty="0">
                <a:solidFill>
                  <a:srgbClr val="FF6600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09/2024</a:t>
            </a:r>
            <a:endParaRPr sz="1200" dirty="0">
              <a:solidFill>
                <a:srgbClr val="FF6600"/>
              </a:solidFill>
              <a:latin typeface="Itau Display Light" panose="020B0403020204020204" pitchFamily="34" charset="0"/>
              <a:cs typeface="Itau Display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0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090E7564-40E3-1316-D341-80F8213138DC}"/>
              </a:ext>
            </a:extLst>
          </p:cNvPr>
          <p:cNvSpPr/>
          <p:nvPr/>
        </p:nvSpPr>
        <p:spPr>
          <a:xfrm>
            <a:off x="-1" y="1643043"/>
            <a:ext cx="9131596" cy="211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457" y="1101132"/>
            <a:ext cx="8349543" cy="269716"/>
          </a:xfrm>
        </p:spPr>
        <p:txBody>
          <a:bodyPr/>
          <a:lstStyle/>
          <a:p>
            <a:r>
              <a:rPr lang="pt-BR" sz="2000" dirty="0"/>
              <a:t>Itaú Consignado – Evolução e  desafios históricos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684B444-7DB5-6D36-3248-9FB456B70E45}"/>
              </a:ext>
            </a:extLst>
          </p:cNvPr>
          <p:cNvGrpSpPr/>
          <p:nvPr/>
        </p:nvGrpSpPr>
        <p:grpSpPr>
          <a:xfrm>
            <a:off x="2065047" y="1798982"/>
            <a:ext cx="4160262" cy="1583344"/>
            <a:chOff x="3067210" y="822168"/>
            <a:chExt cx="4773760" cy="1816834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0E15BCA7-A36F-AABE-C995-DD61BA166951}"/>
                </a:ext>
              </a:extLst>
            </p:cNvPr>
            <p:cNvSpPr txBox="1"/>
            <p:nvPr/>
          </p:nvSpPr>
          <p:spPr>
            <a:xfrm>
              <a:off x="3810825" y="2248020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FF6600"/>
                  </a:solidFill>
                  <a:latin typeface="Itau Display Light" panose="020B0403020204020204" pitchFamily="34" charset="0"/>
                  <a:cs typeface="Itau Display Light" panose="020B0403020204020204" pitchFamily="34" charset="0"/>
                </a:rPr>
                <a:t>2012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0D165B6-995E-74F2-EAC1-3F05AFB2C430}"/>
                </a:ext>
              </a:extLst>
            </p:cNvPr>
            <p:cNvSpPr txBox="1"/>
            <p:nvPr/>
          </p:nvSpPr>
          <p:spPr>
            <a:xfrm>
              <a:off x="6466199" y="2300448"/>
              <a:ext cx="567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3000" b="1">
                  <a:solidFill>
                    <a:srgbClr val="FF6600"/>
                  </a:solidFill>
                  <a:latin typeface="Itau Display Light" panose="020B0403020204020204" pitchFamily="34" charset="0"/>
                  <a:cs typeface="Itau Display Light" panose="020B0403020204020204" pitchFamily="34" charset="0"/>
                </a:defRPr>
              </a:lvl1pPr>
            </a:lstStyle>
            <a:p>
              <a:r>
                <a:rPr lang="pt-BR" sz="1600" dirty="0"/>
                <a:t>2016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9E95073-5A24-CE91-18E1-0FCF336394FC}"/>
                </a:ext>
              </a:extLst>
            </p:cNvPr>
            <p:cNvSpPr/>
            <p:nvPr/>
          </p:nvSpPr>
          <p:spPr>
            <a:xfrm>
              <a:off x="6426385" y="2058740"/>
              <a:ext cx="145880" cy="1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A578939C-DB86-9E71-0F95-874B041A13A8}"/>
                </a:ext>
              </a:extLst>
            </p:cNvPr>
            <p:cNvSpPr/>
            <p:nvPr/>
          </p:nvSpPr>
          <p:spPr>
            <a:xfrm>
              <a:off x="6426385" y="2025373"/>
              <a:ext cx="145880" cy="1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A5A3F7E-65E6-81DB-97F8-8A6C40C51B2E}"/>
                </a:ext>
              </a:extLst>
            </p:cNvPr>
            <p:cNvSpPr txBox="1"/>
            <p:nvPr/>
          </p:nvSpPr>
          <p:spPr>
            <a:xfrm>
              <a:off x="3287561" y="822168"/>
              <a:ext cx="184806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400" dirty="0">
                  <a:latin typeface="Itau Display" panose="020B0503020204020204" pitchFamily="34" charset="0"/>
                  <a:ea typeface="Times New Roman" panose="02020603050405020304" pitchFamily="18" charset="0"/>
                  <a:cs typeface="Itau Display" panose="020B0503020204020204" pitchFamily="34" charset="0"/>
                </a:rPr>
                <a:t>Início da operação</a:t>
              </a:r>
            </a:p>
            <a:p>
              <a:pPr algn="ctr"/>
              <a:r>
                <a:rPr lang="pt-BR" sz="1400" b="1" i="1" dirty="0">
                  <a:latin typeface="Itau Display" panose="020B0503020204020204" pitchFamily="34" charset="0"/>
                  <a:ea typeface="Times New Roman" panose="02020603050405020304" pitchFamily="18" charset="0"/>
                  <a:cs typeface="Itau Display" panose="020B0503020204020204" pitchFamily="34" charset="0"/>
                </a:rPr>
                <a:t>Join Venture</a:t>
              </a:r>
              <a:r>
                <a:rPr lang="pt-BR" sz="1400" b="1" dirty="0">
                  <a:latin typeface="Itau Display" panose="020B0503020204020204" pitchFamily="34" charset="0"/>
                  <a:ea typeface="Times New Roman" panose="02020603050405020304" pitchFamily="18" charset="0"/>
                  <a:cs typeface="Itau Display" panose="020B0503020204020204" pitchFamily="34" charset="0"/>
                </a:rPr>
                <a:t> entre </a:t>
              </a:r>
              <a:r>
                <a:rPr lang="pt-BR" sz="1400" b="1" dirty="0">
                  <a:solidFill>
                    <a:srgbClr val="FF6600"/>
                  </a:solidFill>
                  <a:latin typeface="Itau Display" panose="020B0503020204020204" pitchFamily="34" charset="0"/>
                  <a:ea typeface="Times New Roman" panose="02020603050405020304" pitchFamily="18" charset="0"/>
                  <a:cs typeface="Itau Display" panose="020B0503020204020204" pitchFamily="34" charset="0"/>
                </a:rPr>
                <a:t>Itaú x  BMG</a:t>
              </a:r>
              <a:endParaRPr lang="pt-BR" sz="1400" b="1" dirty="0">
                <a:solidFill>
                  <a:srgbClr val="FF6600"/>
                </a:solidFill>
                <a:latin typeface="Itau Display" panose="020B0503020204020204" pitchFamily="34" charset="0"/>
                <a:cs typeface="Itau Display" panose="020B050302020402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1079940-2C8B-0AD6-29C6-74AB8D7D753B}"/>
                </a:ext>
              </a:extLst>
            </p:cNvPr>
            <p:cNvSpPr txBox="1"/>
            <p:nvPr/>
          </p:nvSpPr>
          <p:spPr>
            <a:xfrm>
              <a:off x="5680970" y="883406"/>
              <a:ext cx="216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latin typeface="Itau Display" panose="020B0503020204020204" pitchFamily="34" charset="0"/>
                  <a:ea typeface="Times New Roman" panose="02020603050405020304" pitchFamily="18" charset="0"/>
                  <a:cs typeface="Itau Display" panose="020B0503020204020204" pitchFamily="34" charset="0"/>
                </a:rPr>
                <a:t>Fim da relação Itaú x BMG </a:t>
              </a:r>
            </a:p>
            <a:p>
              <a:pPr algn="ctr"/>
              <a:r>
                <a:rPr lang="pt-BR" sz="1400" b="1" dirty="0">
                  <a:solidFill>
                    <a:srgbClr val="FF6600"/>
                  </a:solidFill>
                  <a:latin typeface="Itau Display" panose="020B0503020204020204" pitchFamily="34" charset="0"/>
                  <a:ea typeface="Times New Roman" panose="02020603050405020304" pitchFamily="18" charset="0"/>
                  <a:cs typeface="Itau Display" panose="020B0503020204020204" pitchFamily="34" charset="0"/>
                </a:rPr>
                <a:t>Itaú Consignado S.A. </a:t>
              </a:r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40D75A0-33A0-04CA-DF1B-9B614C5627E1}"/>
                </a:ext>
              </a:extLst>
            </p:cNvPr>
            <p:cNvGrpSpPr/>
            <p:nvPr/>
          </p:nvGrpSpPr>
          <p:grpSpPr>
            <a:xfrm>
              <a:off x="3067210" y="1634426"/>
              <a:ext cx="1654213" cy="540001"/>
              <a:chOff x="-49178" y="2904941"/>
              <a:chExt cx="1654213" cy="540001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67182552-D89D-5DE0-70FF-42DAA4ABC1A7}"/>
                  </a:ext>
                </a:extLst>
              </p:cNvPr>
              <p:cNvSpPr/>
              <p:nvPr/>
            </p:nvSpPr>
            <p:spPr>
              <a:xfrm rot="16200000">
                <a:off x="-205643" y="3148163"/>
                <a:ext cx="366488" cy="535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00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1D59130-A32A-837B-B699-74487FA83AC1}"/>
                  </a:ext>
                </a:extLst>
              </p:cNvPr>
              <p:cNvSpPr/>
              <p:nvPr/>
            </p:nvSpPr>
            <p:spPr>
              <a:xfrm rot="16200000">
                <a:off x="-205643" y="3148163"/>
                <a:ext cx="366488" cy="535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00"/>
              </a:p>
            </p:txBody>
          </p:sp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ABE42432-2260-836C-D887-C3A538BAAA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27" y="2904941"/>
                <a:ext cx="541207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m 23" descr="selo_bancobmg.jpg">
                <a:extLst>
                  <a:ext uri="{FF2B5EF4-FFF2-40B4-BE49-F238E27FC236}">
                    <a16:creationId xmlns:a16="http://schemas.microsoft.com/office/drawing/2014/main" id="{BBA7B6B0-3FA2-5364-24E0-94079ABE6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5035" y="2904941"/>
                <a:ext cx="540000" cy="540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Imagem 12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6970F9A5-FEA4-405A-DDE1-A0F890E26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231" y="1658264"/>
              <a:ext cx="540000" cy="540000"/>
            </a:xfrm>
            <a:prstGeom prst="rect">
              <a:avLst/>
            </a:prstGeom>
          </p:spPr>
        </p:pic>
        <p:sp>
          <p:nvSpPr>
            <p:cNvPr id="14" name="Seta: para a Direita 4">
              <a:extLst>
                <a:ext uri="{FF2B5EF4-FFF2-40B4-BE49-F238E27FC236}">
                  <a16:creationId xmlns:a16="http://schemas.microsoft.com/office/drawing/2014/main" id="{AF3CB4B3-6D8C-57D8-3D4F-85A41B61F0A6}"/>
                </a:ext>
              </a:extLst>
            </p:cNvPr>
            <p:cNvSpPr/>
            <p:nvPr/>
          </p:nvSpPr>
          <p:spPr>
            <a:xfrm>
              <a:off x="5135630" y="1710913"/>
              <a:ext cx="581508" cy="484632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6B7AAEC4-A8B8-B471-F230-FD4B4EBFBA51}"/>
              </a:ext>
            </a:extLst>
          </p:cNvPr>
          <p:cNvGrpSpPr/>
          <p:nvPr/>
        </p:nvGrpSpPr>
        <p:grpSpPr>
          <a:xfrm>
            <a:off x="-1" y="3760933"/>
            <a:ext cx="9139961" cy="3097068"/>
            <a:chOff x="-3032" y="2722684"/>
            <a:chExt cx="12204000" cy="4135315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DCFB881-86C8-1ABF-73A7-F7318AA5DB6E}"/>
                </a:ext>
              </a:extLst>
            </p:cNvPr>
            <p:cNvSpPr/>
            <p:nvPr/>
          </p:nvSpPr>
          <p:spPr>
            <a:xfrm>
              <a:off x="-3032" y="2722684"/>
              <a:ext cx="12204000" cy="41353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cxnSp>
          <p:nvCxnSpPr>
            <p:cNvPr id="20" name="Conector reto 5">
              <a:extLst>
                <a:ext uri="{FF2B5EF4-FFF2-40B4-BE49-F238E27FC236}">
                  <a16:creationId xmlns:a16="http://schemas.microsoft.com/office/drawing/2014/main" id="{799486CA-D0F2-B301-0E58-DBD707597D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032" y="4828625"/>
              <a:ext cx="11952000" cy="3357"/>
            </a:xfrm>
            <a:prstGeom prst="line">
              <a:avLst/>
            </a:prstGeom>
            <a:noFill/>
            <a:ln w="38100" cap="rnd" cmpd="sng" algn="ctr">
              <a:solidFill>
                <a:srgbClr val="606163">
                  <a:lumMod val="60000"/>
                  <a:lumOff val="40000"/>
                </a:srgbClr>
              </a:solidFill>
              <a:prstDash val="sysDot"/>
              <a:miter lim="800000"/>
              <a:headEnd type="oval"/>
            </a:ln>
            <a:effectLst/>
          </p:spPr>
        </p:cxnSp>
        <p:sp>
          <p:nvSpPr>
            <p:cNvPr id="21" name="Retângulo de cantos arredondados 150">
              <a:extLst>
                <a:ext uri="{FF2B5EF4-FFF2-40B4-BE49-F238E27FC236}">
                  <a16:creationId xmlns:a16="http://schemas.microsoft.com/office/drawing/2014/main" id="{9CA11E1D-AA44-24C2-B878-E0BAB233BE5D}"/>
                </a:ext>
              </a:extLst>
            </p:cNvPr>
            <p:cNvSpPr/>
            <p:nvPr/>
          </p:nvSpPr>
          <p:spPr>
            <a:xfrm>
              <a:off x="595705" y="4560373"/>
              <a:ext cx="1724114" cy="53986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2">
                <a:defRPr/>
              </a:pPr>
              <a:r>
                <a:rPr lang="pt-BR" sz="800" kern="0" dirty="0">
                  <a:solidFill>
                    <a:prstClr val="white"/>
                  </a:solidFill>
                  <a:latin typeface="Itau Display Black" panose="020B0903020204020204" pitchFamily="34" charset="0"/>
                  <a:cs typeface="Itau Display Black" panose="020B0903020204020204" pitchFamily="34" charset="0"/>
                </a:rPr>
                <a:t>2017 - 2019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15CFB2F-1FB8-5168-C44D-796E2B0B0245}"/>
                </a:ext>
              </a:extLst>
            </p:cNvPr>
            <p:cNvSpPr/>
            <p:nvPr/>
          </p:nvSpPr>
          <p:spPr>
            <a:xfrm>
              <a:off x="129409" y="3177918"/>
              <a:ext cx="3293517" cy="11938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914172">
                <a:buClr>
                  <a:srgbClr val="EC7404"/>
                </a:buClr>
                <a:buFont typeface="Wingdings" panose="05000000000000000000" pitchFamily="2" charset="2"/>
                <a:buChar char="§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Implantação de fluxo de </a:t>
              </a:r>
              <a:r>
                <a:rPr lang="pt-BR" sz="1000" b="1" dirty="0">
                  <a:solidFill>
                    <a:srgbClr val="FF6600"/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apuração de conduta dos correspondentes bancários</a:t>
              </a:r>
            </a:p>
            <a:p>
              <a:pPr marL="171450" indent="-171450" defTabSz="914172">
                <a:buClr>
                  <a:srgbClr val="EC7404"/>
                </a:buClr>
                <a:buFont typeface="Wingdings" panose="05000000000000000000" pitchFamily="2" charset="2"/>
                <a:buChar char="§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Aperfeiçoamento da formalização dos contratos físicos.</a:t>
              </a:r>
            </a:p>
            <a:p>
              <a:pPr marL="171450" indent="-171450" defTabSz="914172">
                <a:buClr>
                  <a:srgbClr val="EC7404"/>
                </a:buClr>
                <a:buFont typeface="Wingdings" panose="05000000000000000000" pitchFamily="2" charset="2"/>
                <a:buChar char="§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Aumento dos ajuizamentos</a:t>
              </a:r>
              <a:r>
                <a:rPr lang="pt-BR" sz="1000" b="1" dirty="0">
                  <a:solidFill>
                    <a:srgbClr val="E7E6E6">
                      <a:lumMod val="50000"/>
                    </a:srgb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.</a:t>
              </a:r>
            </a:p>
          </p:txBody>
        </p:sp>
        <p:sp>
          <p:nvSpPr>
            <p:cNvPr id="23" name="Retângulo de cantos arredondados 151">
              <a:extLst>
                <a:ext uri="{FF2B5EF4-FFF2-40B4-BE49-F238E27FC236}">
                  <a16:creationId xmlns:a16="http://schemas.microsoft.com/office/drawing/2014/main" id="{20C7DBEC-17B9-8429-D709-2725679DC686}"/>
                </a:ext>
              </a:extLst>
            </p:cNvPr>
            <p:cNvSpPr/>
            <p:nvPr/>
          </p:nvSpPr>
          <p:spPr>
            <a:xfrm>
              <a:off x="3539443" y="4560373"/>
              <a:ext cx="539860" cy="539860"/>
            </a:xfrm>
            <a:prstGeom prst="roundRect">
              <a:avLst/>
            </a:prstGeom>
            <a:solidFill>
              <a:srgbClr val="5F5F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2">
                <a:defRPr/>
              </a:pPr>
              <a:r>
                <a:rPr lang="pt-BR" sz="800" kern="0" dirty="0">
                  <a:solidFill>
                    <a:prstClr val="white"/>
                  </a:solidFill>
                  <a:latin typeface="Itau Display Black" panose="020B0903020204020204" pitchFamily="34" charset="0"/>
                  <a:cs typeface="Itau Display Black" panose="020B0903020204020204" pitchFamily="34" charset="0"/>
                </a:rPr>
                <a:t>2020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FD27D3F-7F42-7B94-896F-AA6C050B0C49}"/>
                </a:ext>
              </a:extLst>
            </p:cNvPr>
            <p:cNvSpPr/>
            <p:nvPr/>
          </p:nvSpPr>
          <p:spPr>
            <a:xfrm>
              <a:off x="2457674" y="5396569"/>
              <a:ext cx="2703397" cy="560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07" indent="-171407" defTabSz="914172">
                <a:buClr>
                  <a:srgbClr val="EC7404"/>
                </a:buClr>
                <a:buFont typeface="Arial" panose="020B0604020202020204" pitchFamily="34" charset="0"/>
                <a:buChar char="•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Alta produção de contratos físicos  - Pandemia</a:t>
              </a:r>
            </a:p>
            <a:p>
              <a:pPr marL="171407" indent="-171407" defTabSz="914172">
                <a:buClr>
                  <a:srgbClr val="EC7404"/>
                </a:buClr>
                <a:buFont typeface="Arial" panose="020B0604020202020204" pitchFamily="34" charset="0"/>
                <a:buChar char="•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Início da</a:t>
              </a:r>
              <a:r>
                <a:rPr lang="pt-BR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 </a:t>
              </a:r>
              <a:r>
                <a:rPr lang="pt-BR" sz="1000" b="1" dirty="0">
                  <a:solidFill>
                    <a:srgbClr val="FF6600"/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Digitalização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D1A29B8-C982-C5DD-31D8-62CA92001CF7}"/>
                </a:ext>
              </a:extLst>
            </p:cNvPr>
            <p:cNvSpPr/>
            <p:nvPr/>
          </p:nvSpPr>
          <p:spPr>
            <a:xfrm>
              <a:off x="4283724" y="3177918"/>
              <a:ext cx="3058817" cy="7474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914172">
                <a:buClr>
                  <a:srgbClr val="EC7404"/>
                </a:buClr>
                <a:buFont typeface="Wingdings" panose="05000000000000000000" pitchFamily="2" charset="2"/>
                <a:buChar char="§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IC Digital – melhora na formalização</a:t>
              </a:r>
            </a:p>
            <a:p>
              <a:pPr marL="171450" indent="-171450" defTabSz="914172">
                <a:buClr>
                  <a:srgbClr val="EC7404"/>
                </a:buClr>
                <a:buFont typeface="Wingdings" panose="05000000000000000000" pitchFamily="2" charset="2"/>
                <a:buChar char="§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Mais rigor nas consequências para vendas mal feitas</a:t>
              </a:r>
            </a:p>
          </p:txBody>
        </p:sp>
        <p:sp>
          <p:nvSpPr>
            <p:cNvPr id="26" name="Retângulo de cantos arredondados 150">
              <a:extLst>
                <a:ext uri="{FF2B5EF4-FFF2-40B4-BE49-F238E27FC236}">
                  <a16:creationId xmlns:a16="http://schemas.microsoft.com/office/drawing/2014/main" id="{5BD1CF6E-CB9E-5E19-569D-A8214933319A}"/>
                </a:ext>
              </a:extLst>
            </p:cNvPr>
            <p:cNvSpPr/>
            <p:nvPr/>
          </p:nvSpPr>
          <p:spPr>
            <a:xfrm>
              <a:off x="5298927" y="4560373"/>
              <a:ext cx="539860" cy="53986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2">
                <a:defRPr/>
              </a:pPr>
              <a:r>
                <a:rPr lang="pt-BR" sz="800" kern="0" dirty="0">
                  <a:solidFill>
                    <a:prstClr val="white"/>
                  </a:solidFill>
                  <a:latin typeface="Itau Display Black" panose="020B0903020204020204" pitchFamily="34" charset="0"/>
                  <a:cs typeface="Itau Display Black" panose="020B0903020204020204" pitchFamily="34" charset="0"/>
                </a:rPr>
                <a:t>2021</a:t>
              </a:r>
            </a:p>
          </p:txBody>
        </p:sp>
        <p:sp>
          <p:nvSpPr>
            <p:cNvPr id="27" name="Retângulo de cantos arredondados 151">
              <a:extLst>
                <a:ext uri="{FF2B5EF4-FFF2-40B4-BE49-F238E27FC236}">
                  <a16:creationId xmlns:a16="http://schemas.microsoft.com/office/drawing/2014/main" id="{D3889BF1-C732-255C-196C-F029E3C9BCC6}"/>
                </a:ext>
              </a:extLst>
            </p:cNvPr>
            <p:cNvSpPr/>
            <p:nvPr/>
          </p:nvSpPr>
          <p:spPr>
            <a:xfrm>
              <a:off x="7058411" y="4560373"/>
              <a:ext cx="539860" cy="539860"/>
            </a:xfrm>
            <a:prstGeom prst="roundRect">
              <a:avLst/>
            </a:prstGeom>
            <a:solidFill>
              <a:srgbClr val="5F5F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2">
                <a:defRPr/>
              </a:pPr>
              <a:r>
                <a:rPr lang="pt-BR" sz="800" kern="0" dirty="0">
                  <a:solidFill>
                    <a:prstClr val="white"/>
                  </a:solidFill>
                  <a:latin typeface="Itau Display Black" panose="020B0903020204020204" pitchFamily="34" charset="0"/>
                  <a:cs typeface="Itau Display Black" panose="020B0903020204020204" pitchFamily="34" charset="0"/>
                </a:rPr>
                <a:t>2022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DC02E50-E0A8-10CD-92A1-B55B080CA001}"/>
                </a:ext>
              </a:extLst>
            </p:cNvPr>
            <p:cNvSpPr/>
            <p:nvPr/>
          </p:nvSpPr>
          <p:spPr>
            <a:xfrm>
              <a:off x="5197308" y="5227647"/>
              <a:ext cx="4038102" cy="145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07" indent="-171407" defTabSz="914172">
                <a:buClr>
                  <a:srgbClr val="EC7404"/>
                </a:buClr>
                <a:buFont typeface="Arial" panose="020B0604020202020204" pitchFamily="34" charset="0"/>
                <a:buChar char="•"/>
              </a:pPr>
              <a:r>
                <a:rPr lang="pt-BR" sz="1000" b="1" dirty="0">
                  <a:solidFill>
                    <a:srgbClr val="FF6600"/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Interpretação  parcial do tema 1.061 </a:t>
              </a: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– restrição à perícia sem considerar outros meios como a </a:t>
              </a:r>
              <a:r>
                <a:rPr lang="pt-BR" sz="1000" b="1" dirty="0">
                  <a:solidFill>
                    <a:srgbClr val="FF6600"/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utilização do crédito </a:t>
              </a:r>
            </a:p>
            <a:p>
              <a:pPr marL="171407" indent="-171407" defTabSz="914172">
                <a:buClr>
                  <a:srgbClr val="EC7404"/>
                </a:buClr>
                <a:buFont typeface="Arial" panose="020B0604020202020204" pitchFamily="34" charset="0"/>
                <a:buChar char="•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Frentes de acordo para redução do estoque – 50% de sucesso no público</a:t>
              </a:r>
            </a:p>
            <a:p>
              <a:pPr marL="171407" indent="-171407" defTabSz="914172">
                <a:buClr>
                  <a:srgbClr val="EC7404"/>
                </a:buClr>
                <a:buFont typeface="Arial" panose="020B0604020202020204" pitchFamily="34" charset="0"/>
                <a:buChar char="•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Mudança nos critérios das estratégias de defesa e acordo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0BA6B17-8E00-52B1-0C9D-545371DF782D}"/>
                </a:ext>
              </a:extLst>
            </p:cNvPr>
            <p:cNvSpPr/>
            <p:nvPr/>
          </p:nvSpPr>
          <p:spPr>
            <a:xfrm>
              <a:off x="7598270" y="3177918"/>
              <a:ext cx="3058817" cy="919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07" indent="-171407" defTabSz="914172">
                <a:buClr>
                  <a:srgbClr val="EC7404"/>
                </a:buClr>
                <a:buFont typeface="Arial" panose="020B0604020202020204" pitchFamily="34" charset="0"/>
                <a:buChar char="•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Melhorias na jornada de contratação, com implantação de critérios mais rígidos de segurança</a:t>
              </a:r>
            </a:p>
          </p:txBody>
        </p:sp>
        <p:sp>
          <p:nvSpPr>
            <p:cNvPr id="30" name="Retângulo de cantos arredondados 150">
              <a:extLst>
                <a:ext uri="{FF2B5EF4-FFF2-40B4-BE49-F238E27FC236}">
                  <a16:creationId xmlns:a16="http://schemas.microsoft.com/office/drawing/2014/main" id="{20916818-1277-F62F-6F35-CFF11988CF53}"/>
                </a:ext>
              </a:extLst>
            </p:cNvPr>
            <p:cNvSpPr/>
            <p:nvPr/>
          </p:nvSpPr>
          <p:spPr>
            <a:xfrm>
              <a:off x="8817895" y="4560373"/>
              <a:ext cx="539860" cy="53986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2">
                <a:defRPr/>
              </a:pPr>
              <a:r>
                <a:rPr lang="pt-BR" sz="800" kern="0" dirty="0">
                  <a:solidFill>
                    <a:prstClr val="white"/>
                  </a:solidFill>
                  <a:latin typeface="Itau Display Black" panose="020B0903020204020204" pitchFamily="34" charset="0"/>
                  <a:cs typeface="Itau Display Black" panose="020B0903020204020204" pitchFamily="34" charset="0"/>
                </a:rPr>
                <a:t>2023</a:t>
              </a:r>
            </a:p>
          </p:txBody>
        </p:sp>
        <p:sp>
          <p:nvSpPr>
            <p:cNvPr id="31" name="Retângulo de cantos arredondados 151">
              <a:extLst>
                <a:ext uri="{FF2B5EF4-FFF2-40B4-BE49-F238E27FC236}">
                  <a16:creationId xmlns:a16="http://schemas.microsoft.com/office/drawing/2014/main" id="{F5374CA3-AF86-B4E5-C213-7D9CDC53C710}"/>
                </a:ext>
              </a:extLst>
            </p:cNvPr>
            <p:cNvSpPr/>
            <p:nvPr/>
          </p:nvSpPr>
          <p:spPr>
            <a:xfrm>
              <a:off x="10577377" y="4560373"/>
              <a:ext cx="539860" cy="539860"/>
            </a:xfrm>
            <a:prstGeom prst="roundRect">
              <a:avLst/>
            </a:prstGeom>
            <a:solidFill>
              <a:srgbClr val="5F5F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2">
                <a:defRPr/>
              </a:pPr>
              <a:r>
                <a:rPr lang="pt-BR" sz="800" kern="0">
                  <a:solidFill>
                    <a:prstClr val="white"/>
                  </a:solidFill>
                  <a:latin typeface="Itau Display Black" panose="020B0903020204020204" pitchFamily="34" charset="0"/>
                  <a:cs typeface="Itau Display Black" panose="020B0903020204020204" pitchFamily="34" charset="0"/>
                </a:rPr>
                <a:t>2024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79E4C7F-0E41-842A-DAF8-ABCF002CF2FD}"/>
                </a:ext>
              </a:extLst>
            </p:cNvPr>
            <p:cNvSpPr/>
            <p:nvPr/>
          </p:nvSpPr>
          <p:spPr>
            <a:xfrm>
              <a:off x="9357755" y="5328787"/>
              <a:ext cx="2832044" cy="1255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07" indent="-171407" defTabSz="914172">
                <a:buClr>
                  <a:srgbClr val="EC7404"/>
                </a:buClr>
                <a:buFont typeface="Arial" panose="020B0604020202020204" pitchFamily="34" charset="0"/>
                <a:buChar char="•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Baixa litigiosidade nas contratações digitais;</a:t>
              </a:r>
            </a:p>
            <a:p>
              <a:pPr marL="171407" indent="-171407" defTabSz="914172">
                <a:buClr>
                  <a:srgbClr val="EC7404"/>
                </a:buClr>
                <a:buFont typeface="Arial" panose="020B0604020202020204" pitchFamily="34" charset="0"/>
                <a:buChar char="•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67% de ajuizamento de </a:t>
              </a:r>
              <a:b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</a:b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contratos físicos;</a:t>
              </a:r>
            </a:p>
            <a:p>
              <a:pPr marL="171407" indent="-171407" defTabSz="914172">
                <a:buClr>
                  <a:srgbClr val="EC7404"/>
                </a:buClr>
                <a:buFont typeface="Arial" panose="020B0604020202020204" pitchFamily="34" charset="0"/>
                <a:buChar char="•"/>
              </a:pPr>
              <a:r>
                <a:rPr lang="pt-BR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Representatividade de litigância predatória (40% da entrada) - </a:t>
              </a:r>
              <a:r>
                <a:rPr lang="pt-BR" sz="1000" b="1" dirty="0">
                  <a:solidFill>
                    <a:srgbClr val="FF6600"/>
                  </a:solidFill>
                  <a:latin typeface="Itau Display" panose="020B0503020204020204" pitchFamily="34" charset="0"/>
                  <a:cs typeface="Itau Display" panose="020B0503020204020204" pitchFamily="34" charset="0"/>
                </a:rPr>
                <a:t>Revisional</a:t>
              </a:r>
            </a:p>
          </p:txBody>
        </p:sp>
      </p:grpSp>
      <p:pic>
        <p:nvPicPr>
          <p:cNvPr id="36" name="Imagem" descr="Imagem">
            <a:extLst>
              <a:ext uri="{FF2B5EF4-FFF2-40B4-BE49-F238E27FC236}">
                <a16:creationId xmlns:a16="http://schemas.microsoft.com/office/drawing/2014/main" id="{9AB7E3B4-07CC-9B41-7689-738FD91EA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93" y="1009700"/>
            <a:ext cx="513076" cy="5130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239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815465-7140-4E4F-469A-B591DEC5D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>
            <a:extLst>
              <a:ext uri="{FF2B5EF4-FFF2-40B4-BE49-F238E27FC236}">
                <a16:creationId xmlns:a16="http://schemas.microsoft.com/office/drawing/2014/main" id="{0B3A4E90-F109-6AFF-19AC-A69F60AD6337}"/>
              </a:ext>
            </a:extLst>
          </p:cNvPr>
          <p:cNvSpPr/>
          <p:nvPr/>
        </p:nvSpPr>
        <p:spPr>
          <a:xfrm>
            <a:off x="-1" y="4154019"/>
            <a:ext cx="9131596" cy="265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94DF0E-4065-6A37-25F3-40A9ACC979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457" y="1101131"/>
            <a:ext cx="8349543" cy="301399"/>
          </a:xfrm>
        </p:spPr>
        <p:txBody>
          <a:bodyPr/>
          <a:lstStyle/>
          <a:p>
            <a:r>
              <a:rPr lang="pt-BR" sz="2000" dirty="0"/>
              <a:t>Itaú Consignado – Ajuizamento </a:t>
            </a:r>
            <a:r>
              <a:rPr lang="pt-BR" sz="2000" dirty="0" err="1"/>
              <a:t>x</a:t>
            </a:r>
            <a:r>
              <a:rPr lang="pt-BR" sz="2000" dirty="0"/>
              <a:t> Evolução jornada da contratação</a:t>
            </a:r>
          </a:p>
        </p:txBody>
      </p:sp>
      <p:pic>
        <p:nvPicPr>
          <p:cNvPr id="36" name="Imagem" descr="Imagem">
            <a:extLst>
              <a:ext uri="{FF2B5EF4-FFF2-40B4-BE49-F238E27FC236}">
                <a16:creationId xmlns:a16="http://schemas.microsoft.com/office/drawing/2014/main" id="{E61B4486-0FF9-F764-CA80-C978BD9EA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3" y="1009700"/>
            <a:ext cx="513076" cy="5130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" name="Agrupar 38">
            <a:extLst>
              <a:ext uri="{FF2B5EF4-FFF2-40B4-BE49-F238E27FC236}">
                <a16:creationId xmlns:a16="http://schemas.microsoft.com/office/drawing/2014/main" id="{D725256A-4296-9AD0-A250-1BA9B2798049}"/>
              </a:ext>
            </a:extLst>
          </p:cNvPr>
          <p:cNvGrpSpPr/>
          <p:nvPr/>
        </p:nvGrpSpPr>
        <p:grpSpPr>
          <a:xfrm>
            <a:off x="0" y="1118978"/>
            <a:ext cx="9144000" cy="5739022"/>
            <a:chOff x="717843" y="-273088"/>
            <a:chExt cx="11098105" cy="6965472"/>
          </a:xfrm>
        </p:grpSpPr>
        <p:graphicFrame>
          <p:nvGraphicFramePr>
            <p:cNvPr id="2" name="Gráfico 1">
              <a:extLst>
                <a:ext uri="{FF2B5EF4-FFF2-40B4-BE49-F238E27FC236}">
                  <a16:creationId xmlns:a16="http://schemas.microsoft.com/office/drawing/2014/main" id="{6FA9C26D-672F-7CF6-53E8-2251F5ED010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68408264"/>
                </p:ext>
              </p:extLst>
            </p:nvPr>
          </p:nvGraphicFramePr>
          <p:xfrm>
            <a:off x="717843" y="-273088"/>
            <a:ext cx="6739861" cy="34201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475E0DF-3220-1419-8DAA-13EA7EB18F08}"/>
                </a:ext>
              </a:extLst>
            </p:cNvPr>
            <p:cNvSpPr txBox="1"/>
            <p:nvPr/>
          </p:nvSpPr>
          <p:spPr>
            <a:xfrm>
              <a:off x="7771447" y="1342657"/>
              <a:ext cx="3730757" cy="16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/>
                <a:t>Em </a:t>
              </a:r>
              <a:r>
                <a:rPr lang="pt-BR" sz="1400" b="1" dirty="0"/>
                <a:t>2024</a:t>
              </a:r>
              <a:r>
                <a:rPr lang="pt-BR" sz="1400" dirty="0"/>
                <a:t>, ¼ dos ajuizamentos são de </a:t>
              </a:r>
              <a:r>
                <a:rPr lang="pt-BR" sz="1400" b="1" dirty="0">
                  <a:solidFill>
                    <a:srgbClr val="FF6600"/>
                  </a:solidFill>
                </a:rPr>
                <a:t>revisional de juros, </a:t>
              </a:r>
              <a:r>
                <a:rPr lang="pt-BR" sz="1400" dirty="0">
                  <a:solidFill>
                    <a:srgbClr val="FF6600"/>
                  </a:solidFill>
                </a:rPr>
                <a:t>enquanto </a:t>
              </a:r>
              <a:r>
                <a:rPr lang="pt-BR" sz="1400" dirty="0"/>
                <a:t>em 2023, tivemos apenas 10%;</a:t>
              </a:r>
            </a:p>
            <a:p>
              <a:pPr algn="just"/>
              <a:endParaRPr lang="pt-BR" sz="1400" dirty="0"/>
            </a:p>
            <a:p>
              <a:pPr algn="just"/>
              <a:r>
                <a:rPr lang="pt-BR" sz="1400" b="1" dirty="0">
                  <a:solidFill>
                    <a:srgbClr val="FF6600"/>
                  </a:solidFill>
                </a:rPr>
                <a:t>Praticamente 60% das revisionais são patrocinadas por um único advogado</a:t>
              </a:r>
              <a:r>
                <a:rPr lang="pt-BR" sz="1400" dirty="0">
                  <a:solidFill>
                    <a:srgbClr val="FF6600"/>
                  </a:solidFill>
                </a:rPr>
                <a:t>!</a:t>
              </a:r>
              <a:endParaRPr lang="pt-BR" sz="1600" dirty="0"/>
            </a:p>
          </p:txBody>
        </p:sp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76B99727-82F9-CF08-BEFF-F426811E43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02" t="16237" r="18391"/>
            <a:stretch/>
          </p:blipFill>
          <p:spPr>
            <a:xfrm>
              <a:off x="2734660" y="4030337"/>
              <a:ext cx="6314337" cy="2662047"/>
            </a:xfrm>
            <a:prstGeom prst="rect">
              <a:avLst/>
            </a:prstGeom>
          </p:spPr>
        </p:pic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A1245A70-95D5-B10B-B6AA-568C9F1058AE}"/>
                </a:ext>
              </a:extLst>
            </p:cNvPr>
            <p:cNvSpPr txBox="1"/>
            <p:nvPr/>
          </p:nvSpPr>
          <p:spPr>
            <a:xfrm>
              <a:off x="4622503" y="3697897"/>
              <a:ext cx="3880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Ajuizamento contratos </a:t>
              </a:r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</a:rPr>
                <a:t>físicos</a:t>
              </a:r>
              <a:r>
                <a:rPr lang="pt-BR" b="1" dirty="0"/>
                <a:t> x </a:t>
              </a:r>
              <a:r>
                <a:rPr lang="pt-BR" b="1" dirty="0">
                  <a:solidFill>
                    <a:srgbClr val="FF6600"/>
                  </a:solidFill>
                </a:rPr>
                <a:t>digitais</a:t>
              </a:r>
            </a:p>
          </p:txBody>
        </p:sp>
        <p:cxnSp>
          <p:nvCxnSpPr>
            <p:cNvPr id="38" name="Conector reto 15">
              <a:extLst>
                <a:ext uri="{FF2B5EF4-FFF2-40B4-BE49-F238E27FC236}">
                  <a16:creationId xmlns:a16="http://schemas.microsoft.com/office/drawing/2014/main" id="{1BE2D4A4-EEB8-5F5A-8D28-D37ED86AC377}"/>
                </a:ext>
              </a:extLst>
            </p:cNvPr>
            <p:cNvCxnSpPr/>
            <p:nvPr/>
          </p:nvCxnSpPr>
          <p:spPr>
            <a:xfrm>
              <a:off x="717843" y="3410553"/>
              <a:ext cx="1109810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17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8B755D-51F3-A30A-159D-2534C4095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0C60959D-6D0E-29CD-D439-2E6DBE557FBA}"/>
              </a:ext>
            </a:extLst>
          </p:cNvPr>
          <p:cNvSpPr/>
          <p:nvPr/>
        </p:nvSpPr>
        <p:spPr>
          <a:xfrm>
            <a:off x="-1" y="2449728"/>
            <a:ext cx="9131596" cy="4408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3C9C4A-03EB-476B-D687-AA04B66DA4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457" y="1101131"/>
            <a:ext cx="8349543" cy="301399"/>
          </a:xfrm>
        </p:spPr>
        <p:txBody>
          <a:bodyPr/>
          <a:lstStyle/>
          <a:p>
            <a:r>
              <a:rPr lang="pt-BR" sz="2000" dirty="0"/>
              <a:t>Itaú Consignado – Resultado</a:t>
            </a:r>
          </a:p>
        </p:txBody>
      </p:sp>
      <p:pic>
        <p:nvPicPr>
          <p:cNvPr id="36" name="Imagem" descr="Imagem">
            <a:extLst>
              <a:ext uri="{FF2B5EF4-FFF2-40B4-BE49-F238E27FC236}">
                <a16:creationId xmlns:a16="http://schemas.microsoft.com/office/drawing/2014/main" id="{7909B76C-F3BC-9709-46D5-09D2130A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3" y="1009700"/>
            <a:ext cx="513076" cy="5130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1828E864-B2AA-9C4F-33C2-92F647AA7708}"/>
              </a:ext>
            </a:extLst>
          </p:cNvPr>
          <p:cNvGrpSpPr/>
          <p:nvPr/>
        </p:nvGrpSpPr>
        <p:grpSpPr>
          <a:xfrm>
            <a:off x="76168" y="2102785"/>
            <a:ext cx="8763354" cy="4755215"/>
            <a:chOff x="684730" y="1240763"/>
            <a:chExt cx="10711798" cy="5812490"/>
          </a:xfrm>
        </p:grpSpPr>
        <p:cxnSp>
          <p:nvCxnSpPr>
            <p:cNvPr id="4" name="Conector reto 15">
              <a:extLst>
                <a:ext uri="{FF2B5EF4-FFF2-40B4-BE49-F238E27FC236}">
                  <a16:creationId xmlns:a16="http://schemas.microsoft.com/office/drawing/2014/main" id="{E4EF650C-3CE6-5128-2C07-969A24028309}"/>
                </a:ext>
              </a:extLst>
            </p:cNvPr>
            <p:cNvCxnSpPr>
              <a:cxnSpLocks/>
            </p:cNvCxnSpPr>
            <p:nvPr/>
          </p:nvCxnSpPr>
          <p:spPr>
            <a:xfrm>
              <a:off x="6665713" y="1664847"/>
              <a:ext cx="0" cy="538840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92F24331-0B04-1546-927D-47F6331FB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730" y="2231574"/>
              <a:ext cx="4384111" cy="3320935"/>
            </a:xfrm>
            <a:prstGeom prst="rect">
              <a:avLst/>
            </a:prstGeom>
          </p:spPr>
        </p:pic>
        <p:sp>
          <p:nvSpPr>
            <p:cNvPr id="6" name="Capa do capítulo">
              <a:extLst>
                <a:ext uri="{FF2B5EF4-FFF2-40B4-BE49-F238E27FC236}">
                  <a16:creationId xmlns:a16="http://schemas.microsoft.com/office/drawing/2014/main" id="{BD5CD985-6097-ABF4-79DB-8D2930327409}"/>
                </a:ext>
              </a:extLst>
            </p:cNvPr>
            <p:cNvSpPr txBox="1">
              <a:spLocks/>
            </p:cNvSpPr>
            <p:nvPr/>
          </p:nvSpPr>
          <p:spPr>
            <a:xfrm>
              <a:off x="873979" y="1269057"/>
              <a:ext cx="5505736" cy="225254"/>
            </a:xfrm>
            <a:prstGeom prst="rect">
              <a:avLst/>
            </a:prstGeom>
          </p:spPr>
          <p:txBody>
            <a:bodyPr wrap="square" lIns="50800" tIns="50800" rIns="50800" bIns="50800" anchor="ctr">
              <a:spAutoFit/>
            </a:bodyPr>
            <a:lstStyle>
              <a:lvl1pPr marL="0" marR="0" indent="0" algn="l" defTabSz="1219169" rtl="0" latinLnBrk="0">
                <a:lnSpc>
                  <a:spcPct val="4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50" b="0" i="0" u="none" strike="noStrike" cap="none" spc="0" baseline="0">
                  <a:solidFill>
                    <a:srgbClr val="FF6200"/>
                  </a:solidFill>
                  <a:uFillTx/>
                  <a:latin typeface="Itau Display Pro Bold"/>
                  <a:ea typeface="Itau Display Pro Bold"/>
                  <a:cs typeface="Itau Display Pro Bold"/>
                  <a:sym typeface="Itau Display Pro Bold"/>
                </a:defRPr>
              </a:lvl1pPr>
              <a:lvl2pPr marL="6096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9144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12192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15240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18288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21336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24384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27432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6200"/>
                  </a:solidFill>
                  <a:effectLst/>
                  <a:uLnTx/>
                  <a:uFillTx/>
                  <a:latin typeface="Itau Display XBold" panose="020B0803020204020204" pitchFamily="34" charset="0"/>
                  <a:cs typeface="Itau Display XBold" panose="020B0803020204020204" pitchFamily="34" charset="0"/>
                  <a:sym typeface="Itau Display Pro Bold"/>
                </a:rPr>
                <a:t>Alto índice de vitórias – Não Reconhece contratação</a:t>
              </a:r>
            </a:p>
          </p:txBody>
        </p:sp>
        <p:cxnSp>
          <p:nvCxnSpPr>
            <p:cNvPr id="7" name="Conector reto 4">
              <a:extLst>
                <a:ext uri="{FF2B5EF4-FFF2-40B4-BE49-F238E27FC236}">
                  <a16:creationId xmlns:a16="http://schemas.microsoft.com/office/drawing/2014/main" id="{218DFA73-CCDA-11C6-4FF2-D84BD9E6E0D9}"/>
                </a:ext>
              </a:extLst>
            </p:cNvPr>
            <p:cNvCxnSpPr>
              <a:cxnSpLocks/>
            </p:cNvCxnSpPr>
            <p:nvPr/>
          </p:nvCxnSpPr>
          <p:spPr>
            <a:xfrm>
              <a:off x="4080259" y="3185750"/>
              <a:ext cx="125128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CDD9CF8-63C1-2606-0E95-232C06BB1832}"/>
                </a:ext>
              </a:extLst>
            </p:cNvPr>
            <p:cNvSpPr txBox="1"/>
            <p:nvPr/>
          </p:nvSpPr>
          <p:spPr>
            <a:xfrm>
              <a:off x="5223909" y="3487163"/>
              <a:ext cx="1306860" cy="214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Quando falamos em litigância predatória (menos de 10 advogados), o índice de </a:t>
              </a:r>
              <a:r>
                <a:rPr lang="pt-BR" sz="1200" b="1" dirty="0">
                  <a:solidFill>
                    <a:srgbClr val="FF6600"/>
                  </a:solidFill>
                </a:rPr>
                <a:t>vitórias</a:t>
              </a:r>
              <a:r>
                <a:rPr lang="pt-BR" sz="1200" dirty="0"/>
                <a:t> sobe para </a:t>
              </a:r>
              <a:r>
                <a:rPr lang="pt-BR" sz="1200" b="1" dirty="0">
                  <a:solidFill>
                    <a:srgbClr val="FF6600"/>
                  </a:solidFill>
                </a:rPr>
                <a:t>81%</a:t>
              </a:r>
            </a:p>
          </p:txBody>
        </p:sp>
        <p:sp>
          <p:nvSpPr>
            <p:cNvPr id="9" name="Capa do capítulo">
              <a:extLst>
                <a:ext uri="{FF2B5EF4-FFF2-40B4-BE49-F238E27FC236}">
                  <a16:creationId xmlns:a16="http://schemas.microsoft.com/office/drawing/2014/main" id="{B2710ABF-FEF8-2BA1-3DB0-D9037F273489}"/>
                </a:ext>
              </a:extLst>
            </p:cNvPr>
            <p:cNvSpPr txBox="1">
              <a:spLocks/>
            </p:cNvSpPr>
            <p:nvPr/>
          </p:nvSpPr>
          <p:spPr>
            <a:xfrm>
              <a:off x="7043862" y="1240763"/>
              <a:ext cx="3979059" cy="281842"/>
            </a:xfrm>
            <a:prstGeom prst="rect">
              <a:avLst/>
            </a:prstGeom>
          </p:spPr>
          <p:txBody>
            <a:bodyPr wrap="square" lIns="50800" tIns="50800" rIns="50800" bIns="50800" anchor="ctr">
              <a:spAutoFit/>
            </a:bodyPr>
            <a:lstStyle>
              <a:lvl1pPr marL="0" marR="0" indent="0" algn="l" defTabSz="1219169" rtl="0" latinLnBrk="0">
                <a:lnSpc>
                  <a:spcPct val="4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50" b="0" i="0" u="none" strike="noStrike" cap="none" spc="0" baseline="0">
                  <a:solidFill>
                    <a:srgbClr val="FF6200"/>
                  </a:solidFill>
                  <a:uFillTx/>
                  <a:latin typeface="Itau Display Pro Bold"/>
                  <a:ea typeface="Itau Display Pro Bold"/>
                  <a:cs typeface="Itau Display Pro Bold"/>
                  <a:sym typeface="Itau Display Pro Bold"/>
                </a:defRPr>
              </a:lvl1pPr>
              <a:lvl2pPr marL="6096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9144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12192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15240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18288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21336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24384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27432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6200"/>
                  </a:solidFill>
                  <a:effectLst/>
                  <a:uLnTx/>
                  <a:uFillTx/>
                  <a:latin typeface="Itau Display XBold" panose="020B0803020204020204" pitchFamily="34" charset="0"/>
                  <a:cs typeface="Itau Display XBold" panose="020B0803020204020204" pitchFamily="34" charset="0"/>
                  <a:sym typeface="Itau Display Pro Bold"/>
                </a:rPr>
                <a:t>Alto índice de vitórias – Revisionais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6A2933C-4A38-7E5E-8818-F695E0BF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6272" y="2378555"/>
              <a:ext cx="4610256" cy="2832583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EB900DC-4554-FCF9-A160-31A87468E87B}"/>
                </a:ext>
              </a:extLst>
            </p:cNvPr>
            <p:cNvSpPr txBox="1"/>
            <p:nvPr/>
          </p:nvSpPr>
          <p:spPr>
            <a:xfrm>
              <a:off x="6786270" y="5306298"/>
              <a:ext cx="4610256" cy="601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300" b="1" dirty="0">
                  <a:solidFill>
                    <a:schemeClr val="bg2">
                      <a:lumMod val="75000"/>
                    </a:schemeClr>
                  </a:solidFill>
                </a:rPr>
                <a:t>Revisionais que são patrocinadas por um único advogado – mais de 5000 ajuizamentos em 2024</a:t>
              </a:r>
              <a:r>
                <a:rPr lang="pt-BR" sz="1300" dirty="0">
                  <a:solidFill>
                    <a:schemeClr val="bg2">
                      <a:lumMod val="75000"/>
                    </a:schemeClr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4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BC3C4-DCAB-AC25-69F3-7AD5F2DA2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24062C19-99AF-A443-D276-2794BCADC099}"/>
              </a:ext>
            </a:extLst>
          </p:cNvPr>
          <p:cNvSpPr/>
          <p:nvPr/>
        </p:nvSpPr>
        <p:spPr>
          <a:xfrm>
            <a:off x="0" y="4826000"/>
            <a:ext cx="9131596" cy="2058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A3967D-8231-A971-D086-BA721DA6E9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457" y="1101131"/>
            <a:ext cx="8349543" cy="301399"/>
          </a:xfrm>
        </p:spPr>
        <p:txBody>
          <a:bodyPr/>
          <a:lstStyle/>
          <a:p>
            <a:r>
              <a:rPr lang="pt-BR" sz="2000" dirty="0"/>
              <a:t>Itaú Consignado – </a:t>
            </a:r>
            <a:r>
              <a:rPr lang="pt-BR" sz="2000" dirty="0" err="1"/>
              <a:t>Pré</a:t>
            </a:r>
            <a:r>
              <a:rPr lang="pt-BR" sz="2000" dirty="0"/>
              <a:t>-processual</a:t>
            </a:r>
          </a:p>
        </p:txBody>
      </p:sp>
      <p:pic>
        <p:nvPicPr>
          <p:cNvPr id="36" name="Imagem" descr="Imagem">
            <a:extLst>
              <a:ext uri="{FF2B5EF4-FFF2-40B4-BE49-F238E27FC236}">
                <a16:creationId xmlns:a16="http://schemas.microsoft.com/office/drawing/2014/main" id="{76239C60-7D6C-EF20-ECA6-86485AC52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3" y="1009700"/>
            <a:ext cx="513076" cy="5130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pa do capítulo">
            <a:extLst>
              <a:ext uri="{FF2B5EF4-FFF2-40B4-BE49-F238E27FC236}">
                <a16:creationId xmlns:a16="http://schemas.microsoft.com/office/drawing/2014/main" id="{CF29E89B-C6AF-3501-44E8-5C57F86D567E}"/>
              </a:ext>
            </a:extLst>
          </p:cNvPr>
          <p:cNvSpPr txBox="1">
            <a:spLocks/>
          </p:cNvSpPr>
          <p:nvPr/>
        </p:nvSpPr>
        <p:spPr>
          <a:xfrm>
            <a:off x="328615" y="1959932"/>
            <a:ext cx="8241644" cy="326628"/>
          </a:xfrm>
          <a:prstGeom prst="rect">
            <a:avLst/>
          </a:prstGeom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1219169" rtl="0" latinLnBrk="0">
              <a:lnSpc>
                <a:spcPct val="4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50" b="0" i="0" u="none" strike="noStrike" cap="none" spc="0" baseline="0">
                <a:solidFill>
                  <a:srgbClr val="FF6200"/>
                </a:solidFill>
                <a:uFillTx/>
                <a:latin typeface="Itau Display Pro Bold"/>
                <a:ea typeface="Itau Display Pro Bold"/>
                <a:cs typeface="Itau Display Pro Bold"/>
                <a:sym typeface="Itau Display Pro Bold"/>
              </a:defRPr>
            </a:lvl1pPr>
            <a:lvl2pPr marL="609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914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219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15240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ctr"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tau Display XBold" panose="020B0803020204020204" pitchFamily="34" charset="0"/>
                <a:cs typeface="Itau Display XBold" panose="020B0803020204020204" pitchFamily="34" charset="0"/>
                <a:sym typeface="Itau Display Pro Bold"/>
              </a:rPr>
              <a:t>Atendimento Pré-processual nos Juizados Especiais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14046D-AE31-4392-0923-E5A65AF206AB}"/>
              </a:ext>
            </a:extLst>
          </p:cNvPr>
          <p:cNvSpPr txBox="1"/>
          <p:nvPr/>
        </p:nvSpPr>
        <p:spPr>
          <a:xfrm>
            <a:off x="328614" y="2394376"/>
            <a:ext cx="865705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Firmamos parcerias com os </a:t>
            </a:r>
            <a:r>
              <a:rPr lang="pt-BR" sz="1600" dirty="0" err="1"/>
              <a:t>CEJUSCs</a:t>
            </a:r>
            <a:r>
              <a:rPr lang="pt-BR" sz="1600" dirty="0"/>
              <a:t> instalados nos Juizados Especiais de seis Tribunais de Justiça para atender</a:t>
            </a:r>
            <a:r>
              <a:rPr lang="pt-BR" sz="1600" b="1" dirty="0"/>
              <a:t> o cliente que optar por resolver sua demanda por meio do diálogo.</a:t>
            </a:r>
            <a:endParaRPr lang="pt-BR" sz="1600" dirty="0"/>
          </a:p>
          <a:p>
            <a:pPr algn="just"/>
            <a:endParaRPr lang="pt-BR" sz="1000" dirty="0"/>
          </a:p>
          <a:p>
            <a:pPr algn="just"/>
            <a:endParaRPr lang="pt-BR" sz="1000" dirty="0"/>
          </a:p>
          <a:p>
            <a:pPr algn="just"/>
            <a:r>
              <a:rPr lang="pt-BR" sz="1200" dirty="0"/>
              <a:t>E isso é possível em função do </a:t>
            </a:r>
            <a:r>
              <a:rPr lang="pt-BR" sz="1200" b="1" dirty="0"/>
              <a:t>SISTEMA DE JUSTIÇA MULTIPORTAS</a:t>
            </a:r>
            <a:r>
              <a:rPr lang="pt-BR" sz="1200" dirty="0"/>
              <a:t> que foi contemplado na </a:t>
            </a:r>
            <a:r>
              <a:rPr lang="pt-BR" sz="1200" b="1" dirty="0"/>
              <a:t>Resolução 125/2010 do Conselho Nacional de Justiça (CNJ), </a:t>
            </a:r>
            <a:r>
              <a:rPr lang="pt-BR" sz="1200" dirty="0"/>
              <a:t>que determina a todos os tribunais ofertar o meio mais adequado para pacificar conflitos, e é reforçado pela </a:t>
            </a:r>
            <a:r>
              <a:rPr lang="pt-BR" sz="1200" b="1" dirty="0"/>
              <a:t>Resolução 225/2016, que trata da justiça restaurativa.</a:t>
            </a:r>
          </a:p>
          <a:p>
            <a:pPr algn="just"/>
            <a:endParaRPr lang="pt-BR" sz="1400" b="1" dirty="0"/>
          </a:p>
          <a:p>
            <a:pPr algn="just"/>
            <a:r>
              <a:rPr lang="pt-BR" b="1" dirty="0">
                <a:solidFill>
                  <a:srgbClr val="FF6600"/>
                </a:solidFill>
              </a:rPr>
              <a:t>Com isso, desde o início do projeto, solucionamos as demandas de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96% </a:t>
            </a:r>
            <a:r>
              <a:rPr lang="pt-BR" b="1" dirty="0">
                <a:solidFill>
                  <a:srgbClr val="FF6600"/>
                </a:solidFill>
              </a:rPr>
              <a:t>dos clientes através de acordos, evitando o ajuizamento de ações cíveis.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BEF61AC-DCE3-BBA3-4DE4-AD6B4676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3" y="5184980"/>
            <a:ext cx="4429707" cy="134817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28D4F83-5F66-5F14-A57A-A61CBE655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84" y="5184980"/>
            <a:ext cx="4343782" cy="114377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104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5A1AEC-ED27-4C07-9173-435139776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79853"/>
            <a:ext cx="9143999" cy="692210"/>
          </a:xfrm>
        </p:spPr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026427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2000" dirty="0" smtClean="0">
            <a:solidFill>
              <a:schemeClr val="bg1"/>
            </a:solidFill>
            <a:latin typeface="Founders Grotesk Regular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2000" dirty="0" smtClean="0">
            <a:solidFill>
              <a:schemeClr val="bg1"/>
            </a:solidFill>
            <a:latin typeface="Founders Grotesk Regular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411</Words>
  <Application>Microsoft Macintosh PowerPoint</Application>
  <PresentationFormat>Apresentação na tela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</vt:i4>
      </vt:variant>
    </vt:vector>
  </HeadingPairs>
  <TitlesOfParts>
    <vt:vector size="21" baseType="lpstr">
      <vt:lpstr>Aptos</vt:lpstr>
      <vt:lpstr>Aptos Light</vt:lpstr>
      <vt:lpstr>Aptos SemiBold</vt:lpstr>
      <vt:lpstr>Arial</vt:lpstr>
      <vt:lpstr>Calibri</vt:lpstr>
      <vt:lpstr>Founders Grotesk Regular</vt:lpstr>
      <vt:lpstr>Founders Grotesk Semibold</vt:lpstr>
      <vt:lpstr>Itau Display</vt:lpstr>
      <vt:lpstr>Itau Display Black</vt:lpstr>
      <vt:lpstr>Itau Display Light</vt:lpstr>
      <vt:lpstr>Itau Display XBold</vt:lpstr>
      <vt:lpstr>Wingdings</vt:lpstr>
      <vt:lpstr>Tema do Office</vt:lpstr>
      <vt:lpstr>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Disarme</dc:creator>
  <cp:lastModifiedBy>Diogo Tomaz</cp:lastModifiedBy>
  <cp:revision>58</cp:revision>
  <dcterms:created xsi:type="dcterms:W3CDTF">2019-11-05T14:44:59Z</dcterms:created>
  <dcterms:modified xsi:type="dcterms:W3CDTF">2024-09-25T22:55:02Z</dcterms:modified>
</cp:coreProperties>
</file>