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0" r:id="rId3"/>
  </p:sldMasterIdLst>
  <p:handoutMasterIdLst>
    <p:handoutMasterId r:id="rId17"/>
  </p:handoutMasterIdLst>
  <p:sldIdLst>
    <p:sldId id="257" r:id="rId4"/>
    <p:sldId id="274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1915"/>
    <a:srgbClr val="ED7D31"/>
    <a:srgbClr val="F79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4" autoAdjust="0"/>
    <p:restoredTop sz="94660"/>
  </p:normalViewPr>
  <p:slideViewPr>
    <p:cSldViewPr snapToGrid="0" showGuides="1">
      <p:cViewPr>
        <p:scale>
          <a:sx n="131" d="100"/>
          <a:sy n="131" d="100"/>
        </p:scale>
        <p:origin x="25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B64-BE41-A7F2-5CA89738321E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B64-BE41-A7F2-5CA89738321E}"/>
              </c:ext>
            </c:extLst>
          </c:dPt>
          <c:cat>
            <c:strRef>
              <c:f>Planilha1!$A$2:$A$3</c:f>
              <c:strCache>
                <c:ptCount val="2"/>
                <c:pt idx="0">
                  <c:v>Informações Gerais / Casos SEM êxito no pedido de boleto ou cópia de contrato</c:v>
                </c:pt>
                <c:pt idx="1">
                  <c:v>Casos COM êxito no pedido de boleto ou cópia de contrato</c:v>
                </c:pt>
              </c:strCache>
            </c:strRef>
          </c:cat>
          <c:val>
            <c:numRef>
              <c:f>Planilha1!$B$2:$B$3</c:f>
              <c:numCache>
                <c:formatCode>0.00%</c:formatCode>
                <c:ptCount val="2"/>
                <c:pt idx="0">
                  <c:v>0.85499999999999998</c:v>
                </c:pt>
                <c:pt idx="1">
                  <c:v>0.14499999999999999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B64-BE41-A7F2-5CA8973832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20050031"/>
        <c:axId val="1220051743"/>
      </c:barChart>
      <c:catAx>
        <c:axId val="1220050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6 Sans Display Light" panose="020B0303030508060203" pitchFamily="34" charset="77"/>
                <a:ea typeface="+mn-ea"/>
                <a:cs typeface="+mn-cs"/>
              </a:defRPr>
            </a:pPr>
            <a:endParaRPr lang="pt-BR"/>
          </a:p>
        </c:txPr>
        <c:crossAx val="1220051743"/>
        <c:crosses val="autoZero"/>
        <c:auto val="1"/>
        <c:lblAlgn val="ctr"/>
        <c:lblOffset val="100"/>
        <c:noMultiLvlLbl val="0"/>
      </c:catAx>
      <c:valAx>
        <c:axId val="1220051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6 Sans Display Light" panose="020B0303030508060203" pitchFamily="34" charset="77"/>
                <a:ea typeface="+mn-ea"/>
                <a:cs typeface="+mn-cs"/>
              </a:defRPr>
            </a:pPr>
            <a:endParaRPr lang="pt-BR"/>
          </a:p>
        </c:txPr>
        <c:crossAx val="1220050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8E5D10C7-32D0-4780-A9A5-A48F799040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B0D18F9-301A-4BD3-B31F-AD7DAB7452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27BC9-58B2-42A8-867D-2D82A05B2563}" type="datetimeFigureOut">
              <a:rPr lang="pt-BR" smtClean="0"/>
              <a:t>25/09/2024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054270-BB64-4A19-B52C-C28C59794A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F0BD277-76E0-4461-8E84-1F4E111984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A7633-DC8D-4B9B-BC06-EEAF5E23343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8899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525A3F0-FB94-41D2-92F1-75429456DB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6974" y="2936171"/>
            <a:ext cx="4939748" cy="9798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1" i="0">
                <a:solidFill>
                  <a:srgbClr val="951915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pt-BR" dirty="0"/>
              <a:t>Título 44pt</a:t>
            </a:r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EB17DF8D-C372-4A0F-A86D-CC71BD4842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19350" y="4212537"/>
            <a:ext cx="3705299" cy="4264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Aptos SemiBold" panose="020B000402020202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</p:spTree>
    <p:extLst>
      <p:ext uri="{BB962C8B-B14F-4D97-AF65-F5344CB8AC3E}">
        <p14:creationId xmlns:p14="http://schemas.microsoft.com/office/powerpoint/2010/main" val="208145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4D0E816-65A7-4BCE-96CF-0B46D7B59F5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09730" y="1798983"/>
            <a:ext cx="7924539" cy="480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06430728-E91B-44CE-BE74-8E9835321D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730" y="1017864"/>
            <a:ext cx="6375400" cy="5042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rgbClr val="951915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pt-BR" dirty="0"/>
              <a:t>Título do Slide 28pt</a:t>
            </a:r>
          </a:p>
        </p:txBody>
      </p:sp>
    </p:spTree>
    <p:extLst>
      <p:ext uri="{BB962C8B-B14F-4D97-AF65-F5344CB8AC3E}">
        <p14:creationId xmlns:p14="http://schemas.microsoft.com/office/powerpoint/2010/main" val="3097565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FBDDC25C-E6F4-41DA-A755-765F149291A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74027" y="1961062"/>
            <a:ext cx="3801881" cy="43439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id="{8B4FC6B2-4B68-47ED-8F2C-173D3394EAA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68091" y="1961061"/>
            <a:ext cx="3801881" cy="43439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</p:spTree>
    <p:extLst>
      <p:ext uri="{BB962C8B-B14F-4D97-AF65-F5344CB8AC3E}">
        <p14:creationId xmlns:p14="http://schemas.microsoft.com/office/powerpoint/2010/main" val="3138423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FBDDC25C-E6F4-41DA-A755-765F149291A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74027" y="1593315"/>
            <a:ext cx="3801881" cy="2419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  <p:sp>
        <p:nvSpPr>
          <p:cNvPr id="8" name="Espaço Reservado para Texto 3">
            <a:extLst>
              <a:ext uri="{FF2B5EF4-FFF2-40B4-BE49-F238E27FC236}">
                <a16:creationId xmlns:a16="http://schemas.microsoft.com/office/drawing/2014/main" id="{8B4FC6B2-4B68-47ED-8F2C-173D3394EAA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868091" y="4493977"/>
            <a:ext cx="3801881" cy="1541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  <p:sp>
        <p:nvSpPr>
          <p:cNvPr id="4" name="Espaço Reservado para Imagem 2">
            <a:extLst>
              <a:ext uri="{FF2B5EF4-FFF2-40B4-BE49-F238E27FC236}">
                <a16:creationId xmlns:a16="http://schemas.microsoft.com/office/drawing/2014/main" id="{AF3B4F0B-1E47-4427-86CF-C9EC8D8D87CE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4868090" y="1593314"/>
            <a:ext cx="3801881" cy="2419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BBE4610C-267C-4C0F-AB37-E7B836407A7B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74027" y="4493976"/>
            <a:ext cx="3801881" cy="15414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Aptos" panose="020B00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</p:spTree>
    <p:extLst>
      <p:ext uri="{BB962C8B-B14F-4D97-AF65-F5344CB8AC3E}">
        <p14:creationId xmlns:p14="http://schemas.microsoft.com/office/powerpoint/2010/main" val="283413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Imagem 2">
            <a:extLst>
              <a:ext uri="{FF2B5EF4-FFF2-40B4-BE49-F238E27FC236}">
                <a16:creationId xmlns:a16="http://schemas.microsoft.com/office/drawing/2014/main" id="{FBDDC25C-E6F4-41DA-A755-765F149291A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177051" y="1884150"/>
            <a:ext cx="6789898" cy="4320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latin typeface="Founders Grotesk Regular" panose="020B050303020206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para inserir figura</a:t>
            </a:r>
          </a:p>
        </p:txBody>
      </p:sp>
    </p:spTree>
    <p:extLst>
      <p:ext uri="{BB962C8B-B14F-4D97-AF65-F5344CB8AC3E}">
        <p14:creationId xmlns:p14="http://schemas.microsoft.com/office/powerpoint/2010/main" val="62978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3">
            <a:extLst>
              <a:ext uri="{FF2B5EF4-FFF2-40B4-BE49-F238E27FC236}">
                <a16:creationId xmlns:a16="http://schemas.microsoft.com/office/drawing/2014/main" id="{DC5AD09D-4414-4A0C-BF3C-E18A31CC846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671059" y="4382839"/>
            <a:ext cx="3801881" cy="18352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Founders Grotesk Regular" panose="020B050303020206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Texto do Slide 20pt </a:t>
            </a:r>
          </a:p>
        </p:txBody>
      </p:sp>
      <p:sp>
        <p:nvSpPr>
          <p:cNvPr id="4" name="Espaço Reservado para Texto 2">
            <a:extLst>
              <a:ext uri="{FF2B5EF4-FFF2-40B4-BE49-F238E27FC236}">
                <a16:creationId xmlns:a16="http://schemas.microsoft.com/office/drawing/2014/main" id="{AA7994D4-7B48-47EF-ABAD-BB2A1763BF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9000"/>
            <a:ext cx="9143999" cy="6922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solidFill>
                  <a:schemeClr val="bg1"/>
                </a:solidFill>
                <a:latin typeface="Founders Grotesk Semibold" panose="020B0703030202060203" pitchFamily="34" charset="0"/>
              </a:defRPr>
            </a:lvl1pPr>
          </a:lstStyle>
          <a:p>
            <a:pPr lvl="0"/>
            <a:r>
              <a:rPr lang="pt-BR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694591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áfico 25">
            <a:extLst>
              <a:ext uri="{FF2B5EF4-FFF2-40B4-BE49-F238E27FC236}">
                <a16:creationId xmlns:a16="http://schemas.microsoft.com/office/drawing/2014/main" id="{45A6D7E6-AB0D-4A71-8A76-646DED753C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224" y="4921513"/>
            <a:ext cx="8221054" cy="2740351"/>
          </a:xfrm>
          <a:prstGeom prst="rect">
            <a:avLst/>
          </a:prstGeom>
        </p:spPr>
      </p:pic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DAE1605E-631C-4C64-93D3-652092C6FE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8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A74897FF-4FBA-1A2F-75A3-C8101243D64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6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3" r:id="rId2"/>
    <p:sldLayoutId id="2147483685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519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Descrição gerada automaticamente com confiança média">
            <a:extLst>
              <a:ext uri="{FF2B5EF4-FFF2-40B4-BE49-F238E27FC236}">
                <a16:creationId xmlns:a16="http://schemas.microsoft.com/office/drawing/2014/main" id="{D203BABF-D10A-4F5D-F6B7-2678A6F369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0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s://www.c6consig.com.br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7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2EA3E30B-E9E9-02D4-1764-57DB6D259BA5}"/>
              </a:ext>
            </a:extLst>
          </p:cNvPr>
          <p:cNvSpPr txBox="1"/>
          <p:nvPr/>
        </p:nvSpPr>
        <p:spPr>
          <a:xfrm>
            <a:off x="3010284" y="3429000"/>
            <a:ext cx="3123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ctr"/>
            <a:r>
              <a:rPr lang="pt-BR" sz="2400" b="1" dirty="0" err="1">
                <a:latin typeface="C6 Sans Display Light" panose="020B0303030508060203" pitchFamily="34" charset="77"/>
              </a:rPr>
              <a:t>Patricia</a:t>
            </a:r>
            <a:r>
              <a:rPr lang="pt-BR" sz="2400" b="1" dirty="0">
                <a:latin typeface="C6 Sans Display Light" panose="020B0303030508060203" pitchFamily="34" charset="77"/>
              </a:rPr>
              <a:t> Giglio</a:t>
            </a:r>
            <a:br>
              <a:rPr lang="pt-BR" sz="2400" b="1" dirty="0">
                <a:latin typeface="C6 Sans Display Light" panose="020B0303030508060203" pitchFamily="34" charset="77"/>
              </a:rPr>
            </a:br>
            <a:r>
              <a:rPr lang="pt-BR" sz="2000" dirty="0">
                <a:latin typeface="C6 Sans Display Light" panose="020B0303030508060203" pitchFamily="34" charset="77"/>
              </a:rPr>
              <a:t>Diretora Jurídica do C6 Bank</a:t>
            </a:r>
          </a:p>
        </p:txBody>
      </p:sp>
    </p:spTree>
    <p:extLst>
      <p:ext uri="{BB962C8B-B14F-4D97-AF65-F5344CB8AC3E}">
        <p14:creationId xmlns:p14="http://schemas.microsoft.com/office/powerpoint/2010/main" val="146760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6BE9C5-2D57-4897-0536-20C2D2239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 descr="Imagem em preto e branco&#10;&#10;Descrição gerada automaticamente">
            <a:extLst>
              <a:ext uri="{FF2B5EF4-FFF2-40B4-BE49-F238E27FC236}">
                <a16:creationId xmlns:a16="http://schemas.microsoft.com/office/drawing/2014/main" id="{A9347EDF-F37E-FC29-BC04-8B8B53A70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3217"/>
          <a:stretch/>
        </p:blipFill>
        <p:spPr>
          <a:xfrm>
            <a:off x="7636213" y="6344141"/>
            <a:ext cx="1283241" cy="3457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F1685E1-6C1E-BC51-A179-0FD5AAEE369D}"/>
              </a:ext>
            </a:extLst>
          </p:cNvPr>
          <p:cNvSpPr txBox="1"/>
          <p:nvPr/>
        </p:nvSpPr>
        <p:spPr>
          <a:xfrm>
            <a:off x="213154" y="1197255"/>
            <a:ext cx="92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pt-BR" sz="2400" b="1" dirty="0">
                <a:latin typeface="C6 Sans Display Light" panose="020B0303030508060203" pitchFamily="34" charset="77"/>
              </a:rPr>
              <a:t>Transparência e Segurança |  </a:t>
            </a:r>
            <a:r>
              <a:rPr lang="pt-BR" sz="2400" b="1" dirty="0">
                <a:solidFill>
                  <a:srgbClr val="FFC000"/>
                </a:solidFill>
                <a:latin typeface="C6 Sans Display Light" panose="020B0303030508060203" pitchFamily="34" charset="77"/>
              </a:rPr>
              <a:t>informações adicionais no website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16ADBDA-B131-D83E-91E3-7C66CDD4D839}"/>
              </a:ext>
            </a:extLst>
          </p:cNvPr>
          <p:cNvSpPr/>
          <p:nvPr/>
        </p:nvSpPr>
        <p:spPr>
          <a:xfrm>
            <a:off x="0" y="1197255"/>
            <a:ext cx="104273" cy="473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2DB6B055-101A-7E47-BC4D-6AB8FB81EE05}"/>
              </a:ext>
            </a:extLst>
          </p:cNvPr>
          <p:cNvGrpSpPr/>
          <p:nvPr/>
        </p:nvGrpSpPr>
        <p:grpSpPr>
          <a:xfrm>
            <a:off x="104273" y="2149814"/>
            <a:ext cx="8917454" cy="4424420"/>
            <a:chOff x="104273" y="2197246"/>
            <a:chExt cx="8821852" cy="4376987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A1B56D4-70EC-A7A6-B16B-FAFA66BB0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154" y="2197246"/>
              <a:ext cx="2649744" cy="26874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6977136E-B28A-F9DA-B6FF-25EA90C4D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1104" y="2197246"/>
              <a:ext cx="2645021" cy="268744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534B8DC5-AF66-0516-B4E4-F515D2E02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61685" y="4810168"/>
              <a:ext cx="3220630" cy="1764065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8F05D9F5-0B9E-F7E5-A786-12C9606E8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0467" y="2702853"/>
              <a:ext cx="3083066" cy="1676230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104CAC88-4D5D-8FD8-1A15-718FC90F2ABC}"/>
                </a:ext>
              </a:extLst>
            </p:cNvPr>
            <p:cNvSpPr txBox="1"/>
            <p:nvPr/>
          </p:nvSpPr>
          <p:spPr>
            <a:xfrm>
              <a:off x="104273" y="5553700"/>
              <a:ext cx="26497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>
                  <a:latin typeface="C6 Sans Display Light" panose="020B0303030508060203" pitchFamily="34" charset="77"/>
                  <a:hlinkClick r:id="rId7"/>
                </a:rPr>
                <a:t>https://www.c6consig.com.br/</a:t>
              </a:r>
              <a:endParaRPr lang="pt-PT" sz="1200" dirty="0">
                <a:latin typeface="C6 Sans Display Light" panose="020B0303030508060203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585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162515-D6D9-E965-2FC3-5B61D481E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40AC08E2-C3EF-262D-81DB-E15C5CF8B460}"/>
              </a:ext>
            </a:extLst>
          </p:cNvPr>
          <p:cNvSpPr/>
          <p:nvPr/>
        </p:nvSpPr>
        <p:spPr>
          <a:xfrm>
            <a:off x="0" y="1197255"/>
            <a:ext cx="104273" cy="473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7ACC56A-00FD-5CDA-5BA8-A730F964C122}"/>
              </a:ext>
            </a:extLst>
          </p:cNvPr>
          <p:cNvSpPr txBox="1"/>
          <p:nvPr/>
        </p:nvSpPr>
        <p:spPr>
          <a:xfrm>
            <a:off x="213155" y="1200570"/>
            <a:ext cx="312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pt-BR" sz="2400" b="1" dirty="0">
                <a:latin typeface="C6 Sans Display Light" panose="020B0303030508060203" pitchFamily="34" charset="77"/>
              </a:rPr>
              <a:t>Proposições</a:t>
            </a:r>
          </a:p>
        </p:txBody>
      </p:sp>
      <p:pic>
        <p:nvPicPr>
          <p:cNvPr id="47" name="Imagem 46" descr="Imagem em preto e branco&#10;&#10;Descrição gerada automaticamente">
            <a:extLst>
              <a:ext uri="{FF2B5EF4-FFF2-40B4-BE49-F238E27FC236}">
                <a16:creationId xmlns:a16="http://schemas.microsoft.com/office/drawing/2014/main" id="{BFE2BFF5-A81C-9790-D5AC-163FA593F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3217"/>
          <a:stretch/>
        </p:blipFill>
        <p:spPr>
          <a:xfrm>
            <a:off x="7636213" y="6344141"/>
            <a:ext cx="1283241" cy="345743"/>
          </a:xfrm>
          <a:prstGeom prst="rect">
            <a:avLst/>
          </a:prstGeom>
        </p:spPr>
      </p:pic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1CF7F3C9-0BA8-9AC2-856F-1E12F36361D9}"/>
              </a:ext>
            </a:extLst>
          </p:cNvPr>
          <p:cNvSpPr/>
          <p:nvPr/>
        </p:nvSpPr>
        <p:spPr>
          <a:xfrm>
            <a:off x="628650" y="2205718"/>
            <a:ext cx="3781509" cy="52939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1150"/>
            <a:r>
              <a:rPr lang="pt-BR" b="1" dirty="0">
                <a:solidFill>
                  <a:schemeClr val="tx1"/>
                </a:solidFill>
                <a:latin typeface="C6 Sans Display Light" panose="020B0303030508060203" pitchFamily="34" charset="77"/>
              </a:rPr>
              <a:t>Transparência e Segurança</a:t>
            </a:r>
          </a:p>
        </p:txBody>
      </p:sp>
      <p:sp>
        <p:nvSpPr>
          <p:cNvPr id="3" name="Retângulo Arredondado 2">
            <a:extLst>
              <a:ext uri="{FF2B5EF4-FFF2-40B4-BE49-F238E27FC236}">
                <a16:creationId xmlns:a16="http://schemas.microsoft.com/office/drawing/2014/main" id="{5787B299-0102-0AB3-33DA-33ECBDC107C6}"/>
              </a:ext>
            </a:extLst>
          </p:cNvPr>
          <p:cNvSpPr/>
          <p:nvPr/>
        </p:nvSpPr>
        <p:spPr>
          <a:xfrm>
            <a:off x="628650" y="2890721"/>
            <a:ext cx="3781509" cy="52939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1150"/>
            <a:r>
              <a:rPr lang="pt-BR" b="1" dirty="0">
                <a:solidFill>
                  <a:schemeClr val="tx1"/>
                </a:solidFill>
                <a:latin typeface="C6 Sans Display Light" panose="020B0303030508060203" pitchFamily="34" charset="77"/>
              </a:rPr>
              <a:t>Litigância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E9C55E-D8FD-683A-A0C7-446662095D28}"/>
              </a:ext>
            </a:extLst>
          </p:cNvPr>
          <p:cNvSpPr/>
          <p:nvPr/>
        </p:nvSpPr>
        <p:spPr>
          <a:xfrm>
            <a:off x="729916" y="3057951"/>
            <a:ext cx="204577" cy="18448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3B1AEA91-3849-100B-3AC3-86E7CC3B312C}"/>
              </a:ext>
            </a:extLst>
          </p:cNvPr>
          <p:cNvSpPr/>
          <p:nvPr/>
        </p:nvSpPr>
        <p:spPr>
          <a:xfrm>
            <a:off x="628650" y="2899610"/>
            <a:ext cx="3781509" cy="52939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1150"/>
            <a:endParaRPr lang="pt-BR" sz="1200" b="1" dirty="0">
              <a:solidFill>
                <a:schemeClr val="tx1"/>
              </a:solidFill>
              <a:latin typeface="C6 Sans Display Light" panose="020B0303030508060203" pitchFamily="34" charset="7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DFAC3B-3EEE-8914-BD85-77EF040FCB9B}"/>
              </a:ext>
            </a:extLst>
          </p:cNvPr>
          <p:cNvSpPr/>
          <p:nvPr/>
        </p:nvSpPr>
        <p:spPr>
          <a:xfrm>
            <a:off x="729915" y="2386443"/>
            <a:ext cx="204577" cy="18448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ED240AB-C64C-2B4D-5D41-140F5768403B}"/>
              </a:ext>
            </a:extLst>
          </p:cNvPr>
          <p:cNvSpPr/>
          <p:nvPr/>
        </p:nvSpPr>
        <p:spPr>
          <a:xfrm>
            <a:off x="729914" y="3059543"/>
            <a:ext cx="204577" cy="190032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>
              <a:highlight>
                <a:srgbClr val="11111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6283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F63057-CBCB-3006-01B8-0CB0BD099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10828A8A-8091-9A6D-E1CF-E3356BABA9BE}"/>
              </a:ext>
            </a:extLst>
          </p:cNvPr>
          <p:cNvSpPr/>
          <p:nvPr/>
        </p:nvSpPr>
        <p:spPr>
          <a:xfrm>
            <a:off x="0" y="1197255"/>
            <a:ext cx="104273" cy="473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12760D1-7700-75CD-977F-3FF5828667D3}"/>
              </a:ext>
            </a:extLst>
          </p:cNvPr>
          <p:cNvSpPr txBox="1"/>
          <p:nvPr/>
        </p:nvSpPr>
        <p:spPr>
          <a:xfrm>
            <a:off x="213154" y="1200571"/>
            <a:ext cx="435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pt-BR" sz="2400" b="1" dirty="0">
                <a:latin typeface="C6 Sans Display Light" panose="020B0303030508060203" pitchFamily="34" charset="77"/>
              </a:rPr>
              <a:t>Litigância | </a:t>
            </a:r>
            <a:r>
              <a:rPr lang="pt-BR" sz="2400" b="1" dirty="0">
                <a:solidFill>
                  <a:srgbClr val="FFC000"/>
                </a:solidFill>
                <a:latin typeface="C6 Sans Display Light" panose="020B0303030508060203" pitchFamily="34" charset="77"/>
              </a:rPr>
              <a:t>visão produção</a:t>
            </a:r>
          </a:p>
        </p:txBody>
      </p:sp>
      <p:pic>
        <p:nvPicPr>
          <p:cNvPr id="47" name="Imagem 46" descr="Imagem em preto e branco&#10;&#10;Descrição gerada automaticamente">
            <a:extLst>
              <a:ext uri="{FF2B5EF4-FFF2-40B4-BE49-F238E27FC236}">
                <a16:creationId xmlns:a16="http://schemas.microsoft.com/office/drawing/2014/main" id="{82AACF67-8C8C-4E3F-9906-CEA2B6B67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3217"/>
          <a:stretch/>
        </p:blipFill>
        <p:spPr>
          <a:xfrm>
            <a:off x="7636213" y="6344141"/>
            <a:ext cx="1283241" cy="345743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9347AEA-C70B-63C3-5C45-D7029051F897}"/>
              </a:ext>
            </a:extLst>
          </p:cNvPr>
          <p:cNvGrpSpPr/>
          <p:nvPr/>
        </p:nvGrpSpPr>
        <p:grpSpPr>
          <a:xfrm>
            <a:off x="156174" y="1881831"/>
            <a:ext cx="8831650" cy="4597707"/>
            <a:chOff x="235307" y="2043234"/>
            <a:chExt cx="8115668" cy="4224971"/>
          </a:xfrm>
        </p:grpSpPr>
        <p:sp>
          <p:nvSpPr>
            <p:cNvPr id="9" name="Trapezoide 8">
              <a:extLst>
                <a:ext uri="{FF2B5EF4-FFF2-40B4-BE49-F238E27FC236}">
                  <a16:creationId xmlns:a16="http://schemas.microsoft.com/office/drawing/2014/main" id="{873DD67B-9EFD-2CDA-774F-7588DA7A48C8}"/>
                </a:ext>
              </a:extLst>
            </p:cNvPr>
            <p:cNvSpPr/>
            <p:nvPr/>
          </p:nvSpPr>
          <p:spPr>
            <a:xfrm rot="10800000">
              <a:off x="3172072" y="2043234"/>
              <a:ext cx="5178903" cy="517891"/>
            </a:xfrm>
            <a:prstGeom prst="trapezoid">
              <a:avLst>
                <a:gd name="adj" fmla="val 57813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schemeClr val="bg1"/>
                </a:solidFill>
                <a:latin typeface="C6 Sans Display Light" panose="020B0303030508060203" pitchFamily="34" charset="77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EE4E8D8C-944E-2C0C-2495-56CDEAB36913}"/>
                </a:ext>
              </a:extLst>
            </p:cNvPr>
            <p:cNvSpPr txBox="1"/>
            <p:nvPr/>
          </p:nvSpPr>
          <p:spPr>
            <a:xfrm>
              <a:off x="3301544" y="2104404"/>
              <a:ext cx="49199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000" dirty="0">
                  <a:solidFill>
                    <a:schemeClr val="bg1"/>
                  </a:solidFill>
                  <a:latin typeface="C6 Sans Display Light" panose="020B0303030508060203" pitchFamily="34" charset="77"/>
                </a:rPr>
                <a:t>De todos os contratos de empréstimo consignado produzidos pelo C6 Consig nos últimos 12 meses...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FB7C3FDE-29B1-BA52-348D-CDBAE274B1E7}"/>
                </a:ext>
              </a:extLst>
            </p:cNvPr>
            <p:cNvSpPr txBox="1"/>
            <p:nvPr/>
          </p:nvSpPr>
          <p:spPr>
            <a:xfrm>
              <a:off x="938214" y="2593794"/>
              <a:ext cx="2233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900" dirty="0">
                  <a:solidFill>
                    <a:srgbClr val="111111"/>
                  </a:solidFill>
                  <a:latin typeface="C6 Sans Display Light" panose="020B0303030508060203" pitchFamily="34" charset="77"/>
                </a:rPr>
                <a:t>...</a:t>
              </a:r>
              <a:r>
                <a:rPr lang="pt-PT" sz="1600" b="1" dirty="0">
                  <a:solidFill>
                    <a:srgbClr val="111111"/>
                  </a:solidFill>
                  <a:latin typeface="C6 Sans Display Light" panose="020B0303030508060203" pitchFamily="34" charset="77"/>
                </a:rPr>
                <a:t>0,28% </a:t>
              </a:r>
              <a:r>
                <a:rPr lang="pt-PT" sz="1100" dirty="0">
                  <a:solidFill>
                    <a:srgbClr val="111111"/>
                  </a:solidFill>
                  <a:latin typeface="C6 Sans Display Light" panose="020B0303030508060203" pitchFamily="34" charset="77"/>
                </a:rPr>
                <a:t>chegaram a ser objeto de ação judicial... </a:t>
              </a:r>
            </a:p>
          </p:txBody>
        </p:sp>
        <p:sp>
          <p:nvSpPr>
            <p:cNvPr id="12" name="Trapezoide 11">
              <a:extLst>
                <a:ext uri="{FF2B5EF4-FFF2-40B4-BE49-F238E27FC236}">
                  <a16:creationId xmlns:a16="http://schemas.microsoft.com/office/drawing/2014/main" id="{E614DBEA-8A82-FD9E-0A11-FB8AC0CF230A}"/>
                </a:ext>
              </a:extLst>
            </p:cNvPr>
            <p:cNvSpPr/>
            <p:nvPr/>
          </p:nvSpPr>
          <p:spPr>
            <a:xfrm rot="10800000">
              <a:off x="3368944" y="4118354"/>
              <a:ext cx="494103" cy="517891"/>
            </a:xfrm>
            <a:prstGeom prst="trapezoid">
              <a:avLst>
                <a:gd name="adj" fmla="val 57813"/>
              </a:avLst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>
                <a:highlight>
                  <a:srgbClr val="808080"/>
                </a:highlight>
                <a:latin typeface="C6 Sans Display Light" panose="020B0303030508060203" pitchFamily="34" charset="77"/>
              </a:endParaRPr>
            </a:p>
          </p:txBody>
        </p:sp>
        <p:sp>
          <p:nvSpPr>
            <p:cNvPr id="13" name="Paralelogramo 12">
              <a:extLst>
                <a:ext uri="{FF2B5EF4-FFF2-40B4-BE49-F238E27FC236}">
                  <a16:creationId xmlns:a16="http://schemas.microsoft.com/office/drawing/2014/main" id="{FFFC9CBB-D845-87DD-48E8-94124248C665}"/>
                </a:ext>
              </a:extLst>
            </p:cNvPr>
            <p:cNvSpPr/>
            <p:nvPr/>
          </p:nvSpPr>
          <p:spPr>
            <a:xfrm>
              <a:off x="3662315" y="4118354"/>
              <a:ext cx="1817440" cy="517892"/>
            </a:xfrm>
            <a:prstGeom prst="parallelogram">
              <a:avLst>
                <a:gd name="adj" fmla="val 48438"/>
              </a:avLst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latin typeface="C6 Sans Display Light" panose="020B0303030508060203" pitchFamily="34" charset="77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3ED73EC0-9496-C3A1-51A0-82ADD8DE07D6}"/>
                </a:ext>
              </a:extLst>
            </p:cNvPr>
            <p:cNvSpPr txBox="1"/>
            <p:nvPr/>
          </p:nvSpPr>
          <p:spPr>
            <a:xfrm>
              <a:off x="551314" y="4108580"/>
              <a:ext cx="2442797" cy="846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100" dirty="0">
                  <a:solidFill>
                    <a:srgbClr val="111111"/>
                  </a:solidFill>
                  <a:latin typeface="C6 Sans Display Light" panose="020B0303030508060203" pitchFamily="34" charset="77"/>
                </a:rPr>
                <a:t>Desses 0,28%... apenas </a:t>
              </a:r>
              <a:r>
                <a:rPr lang="pt-PT" sz="1600" b="1" dirty="0">
                  <a:solidFill>
                    <a:srgbClr val="111111"/>
                  </a:solidFill>
                  <a:latin typeface="C6 Sans Display Light" panose="020B0303030508060203" pitchFamily="34" charset="77"/>
                </a:rPr>
                <a:t>16,5% </a:t>
              </a:r>
              <a:r>
                <a:rPr lang="pt-PT" sz="1100" dirty="0">
                  <a:solidFill>
                    <a:srgbClr val="111111"/>
                  </a:solidFill>
                  <a:latin typeface="C6 Sans Display Light" panose="020B0303030508060203" pitchFamily="34" charset="77"/>
                </a:rPr>
                <a:t>buscaram algum tipo de interação prévia com o banco, via Canais de Atendimento.</a:t>
              </a:r>
            </a:p>
          </p:txBody>
        </p:sp>
        <p:pic>
          <p:nvPicPr>
            <p:cNvPr id="15" name="Gráfico 14" descr="Seta: curva ligeira com preenchimento sólido">
              <a:extLst>
                <a:ext uri="{FF2B5EF4-FFF2-40B4-BE49-F238E27FC236}">
                  <a16:creationId xmlns:a16="http://schemas.microsoft.com/office/drawing/2014/main" id="{CF1128F2-56EE-2EDB-1C21-1962B40F1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783282">
              <a:off x="3076778" y="2684280"/>
              <a:ext cx="449534" cy="449534"/>
            </a:xfrm>
            <a:prstGeom prst="rect">
              <a:avLst/>
            </a:prstGeom>
          </p:spPr>
        </p:pic>
        <p:pic>
          <p:nvPicPr>
            <p:cNvPr id="16" name="Gráfico 15" descr="Seta: curva ligeira com preenchimento sólido">
              <a:extLst>
                <a:ext uri="{FF2B5EF4-FFF2-40B4-BE49-F238E27FC236}">
                  <a16:creationId xmlns:a16="http://schemas.microsoft.com/office/drawing/2014/main" id="{A55EB401-8C01-C92A-8A95-A221DC3A6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9783282">
              <a:off x="2990785" y="4276359"/>
              <a:ext cx="449534" cy="449534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AE064541-0998-8E81-8CF2-76AE996D95C6}"/>
                </a:ext>
              </a:extLst>
            </p:cNvPr>
            <p:cNvSpPr txBox="1"/>
            <p:nvPr/>
          </p:nvSpPr>
          <p:spPr>
            <a:xfrm>
              <a:off x="1236498" y="3061640"/>
              <a:ext cx="16426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700" dirty="0">
                  <a:solidFill>
                    <a:srgbClr val="111111"/>
                  </a:solidFill>
                  <a:latin typeface="C6 Sans Display Light" panose="020B0303030508060203" pitchFamily="34" charset="77"/>
                </a:rPr>
                <a:t>(i.e., não reconhecimento da operação; exibição de documento; ou revisional).</a:t>
              </a:r>
            </a:p>
          </p:txBody>
        </p:sp>
        <p:cxnSp>
          <p:nvCxnSpPr>
            <p:cNvPr id="18" name="Conector de Seta Reta 17">
              <a:extLst>
                <a:ext uri="{FF2B5EF4-FFF2-40B4-BE49-F238E27FC236}">
                  <a16:creationId xmlns:a16="http://schemas.microsoft.com/office/drawing/2014/main" id="{19C83499-E0D6-5DA1-05B0-02C902BB4ACC}"/>
                </a:ext>
              </a:extLst>
            </p:cNvPr>
            <p:cNvCxnSpPr>
              <a:cxnSpLocks/>
              <a:stCxn id="20" idx="0"/>
              <a:endCxn id="12" idx="2"/>
            </p:cNvCxnSpPr>
            <p:nvPr/>
          </p:nvCxnSpPr>
          <p:spPr>
            <a:xfrm flipH="1">
              <a:off x="3615995" y="2875701"/>
              <a:ext cx="1" cy="1242653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rapezoide 18">
              <a:extLst>
                <a:ext uri="{FF2B5EF4-FFF2-40B4-BE49-F238E27FC236}">
                  <a16:creationId xmlns:a16="http://schemas.microsoft.com/office/drawing/2014/main" id="{A20BD738-9D2B-834B-53BA-44B91092B405}"/>
                </a:ext>
              </a:extLst>
            </p:cNvPr>
            <p:cNvSpPr/>
            <p:nvPr/>
          </p:nvSpPr>
          <p:spPr>
            <a:xfrm rot="10800000">
              <a:off x="3495759" y="2629797"/>
              <a:ext cx="4523446" cy="517891"/>
            </a:xfrm>
            <a:prstGeom prst="trapezoid">
              <a:avLst>
                <a:gd name="adj" fmla="val 51563"/>
              </a:avLst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schemeClr val="bg1"/>
                </a:solidFill>
                <a:latin typeface="C6 Sans Display Light" panose="020B0303030508060203" pitchFamily="34" charset="77"/>
              </a:endParaRPr>
            </a:p>
          </p:txBody>
        </p:sp>
        <p:sp>
          <p:nvSpPr>
            <p:cNvPr id="20" name="Trapezoide 19">
              <a:extLst>
                <a:ext uri="{FF2B5EF4-FFF2-40B4-BE49-F238E27FC236}">
                  <a16:creationId xmlns:a16="http://schemas.microsoft.com/office/drawing/2014/main" id="{7EA5DE5B-68BA-64D8-0DCA-8CCA478E3CAD}"/>
                </a:ext>
              </a:extLst>
            </p:cNvPr>
            <p:cNvSpPr/>
            <p:nvPr/>
          </p:nvSpPr>
          <p:spPr>
            <a:xfrm rot="10800000">
              <a:off x="3494615" y="2629911"/>
              <a:ext cx="242762" cy="245790"/>
            </a:xfrm>
            <a:prstGeom prst="trapezoid">
              <a:avLst>
                <a:gd name="adj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>
                <a:highlight>
                  <a:srgbClr val="FFC000"/>
                </a:highlight>
                <a:latin typeface="C6 Sans Display Light" panose="020B0303030508060203" pitchFamily="34" charset="77"/>
              </a:endParaRPr>
            </a:p>
          </p:txBody>
        </p:sp>
        <p:graphicFrame>
          <p:nvGraphicFramePr>
            <p:cNvPr id="21" name="Gráfico 20">
              <a:extLst>
                <a:ext uri="{FF2B5EF4-FFF2-40B4-BE49-F238E27FC236}">
                  <a16:creationId xmlns:a16="http://schemas.microsoft.com/office/drawing/2014/main" id="{5C5E8DDA-8C1E-D80A-2D88-61F22974A19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05330414"/>
                </p:ext>
              </p:extLst>
            </p:nvPr>
          </p:nvGraphicFramePr>
          <p:xfrm>
            <a:off x="235307" y="5094634"/>
            <a:ext cx="3751147" cy="117357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751421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5A1AEC-ED27-4C07-9173-435139776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679853"/>
            <a:ext cx="9143999" cy="692210"/>
          </a:xfrm>
        </p:spPr>
        <p:txBody>
          <a:bodyPr/>
          <a:lstStyle/>
          <a:p>
            <a:r>
              <a:rPr lang="pt-BR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1026427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5C2E3-3560-FD2D-3E52-73547F7BD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CA4A9271-F127-179A-B074-6F4EBE056514}"/>
              </a:ext>
            </a:extLst>
          </p:cNvPr>
          <p:cNvSpPr/>
          <p:nvPr/>
        </p:nvSpPr>
        <p:spPr>
          <a:xfrm>
            <a:off x="0" y="1197255"/>
            <a:ext cx="104273" cy="473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1EEDCB0B-269C-0A78-1E05-06D390627AC2}"/>
              </a:ext>
            </a:extLst>
          </p:cNvPr>
          <p:cNvSpPr txBox="1"/>
          <p:nvPr/>
        </p:nvSpPr>
        <p:spPr>
          <a:xfrm>
            <a:off x="213155" y="1200570"/>
            <a:ext cx="312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pt-BR" sz="2400" b="1" dirty="0">
                <a:latin typeface="C6 Sans Display Light" panose="020B0303030508060203" pitchFamily="34" charset="77"/>
              </a:rPr>
              <a:t>Proposições</a:t>
            </a:r>
          </a:p>
        </p:txBody>
      </p:sp>
      <p:sp>
        <p:nvSpPr>
          <p:cNvPr id="38" name="Retângulo Arredondado 37">
            <a:extLst>
              <a:ext uri="{FF2B5EF4-FFF2-40B4-BE49-F238E27FC236}">
                <a16:creationId xmlns:a16="http://schemas.microsoft.com/office/drawing/2014/main" id="{1BCA4539-8DC8-2E22-2946-DCC5D5416607}"/>
              </a:ext>
            </a:extLst>
          </p:cNvPr>
          <p:cNvSpPr/>
          <p:nvPr/>
        </p:nvSpPr>
        <p:spPr>
          <a:xfrm>
            <a:off x="628650" y="2293800"/>
            <a:ext cx="3781509" cy="52939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1150"/>
            <a:r>
              <a:rPr lang="pt-BR" b="1" dirty="0">
                <a:solidFill>
                  <a:schemeClr val="tx1"/>
                </a:solidFill>
                <a:latin typeface="C6 Sans Display Light" panose="020B0303030508060203" pitchFamily="34" charset="77"/>
              </a:rPr>
              <a:t>Transparência e Segurança</a:t>
            </a:r>
          </a:p>
        </p:txBody>
      </p:sp>
      <p:sp>
        <p:nvSpPr>
          <p:cNvPr id="39" name="Retângulo Arredondado 38">
            <a:extLst>
              <a:ext uri="{FF2B5EF4-FFF2-40B4-BE49-F238E27FC236}">
                <a16:creationId xmlns:a16="http://schemas.microsoft.com/office/drawing/2014/main" id="{88C54FFB-FA02-7DF6-9C2E-C8092A5FCB29}"/>
              </a:ext>
            </a:extLst>
          </p:cNvPr>
          <p:cNvSpPr/>
          <p:nvPr/>
        </p:nvSpPr>
        <p:spPr>
          <a:xfrm>
            <a:off x="628650" y="2978803"/>
            <a:ext cx="3781509" cy="52939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1150"/>
            <a:r>
              <a:rPr lang="pt-BR" b="1" dirty="0">
                <a:solidFill>
                  <a:schemeClr val="tx1"/>
                </a:solidFill>
                <a:latin typeface="C6 Sans Display Light" panose="020B0303030508060203" pitchFamily="34" charset="77"/>
              </a:rPr>
              <a:t>Litigância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0D6033-0E90-E0AE-F81B-BBC669589990}"/>
              </a:ext>
            </a:extLst>
          </p:cNvPr>
          <p:cNvSpPr/>
          <p:nvPr/>
        </p:nvSpPr>
        <p:spPr>
          <a:xfrm>
            <a:off x="729916" y="3146033"/>
            <a:ext cx="204577" cy="18448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41" name="Retângulo Arredondado 40">
            <a:extLst>
              <a:ext uri="{FF2B5EF4-FFF2-40B4-BE49-F238E27FC236}">
                <a16:creationId xmlns:a16="http://schemas.microsoft.com/office/drawing/2014/main" id="{1220BA8C-38BE-7493-1F6D-6D9D4F9C672C}"/>
              </a:ext>
            </a:extLst>
          </p:cNvPr>
          <p:cNvSpPr/>
          <p:nvPr/>
        </p:nvSpPr>
        <p:spPr>
          <a:xfrm>
            <a:off x="628650" y="2301892"/>
            <a:ext cx="3781509" cy="52939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1150"/>
            <a:endParaRPr lang="pt-BR" sz="1200" b="1" dirty="0">
              <a:solidFill>
                <a:schemeClr val="tx1"/>
              </a:solidFill>
              <a:latin typeface="C6 Sans Display Light" panose="020B0303030508060203" pitchFamily="34" charset="77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993FE6B-82DB-6807-0AD8-954D6C1D42DE}"/>
              </a:ext>
            </a:extLst>
          </p:cNvPr>
          <p:cNvSpPr/>
          <p:nvPr/>
        </p:nvSpPr>
        <p:spPr>
          <a:xfrm>
            <a:off x="729915" y="2474525"/>
            <a:ext cx="204577" cy="18448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1216DDE-E8ED-F1A0-87B1-A613136B61D3}"/>
              </a:ext>
            </a:extLst>
          </p:cNvPr>
          <p:cNvSpPr/>
          <p:nvPr/>
        </p:nvSpPr>
        <p:spPr>
          <a:xfrm>
            <a:off x="729914" y="2474525"/>
            <a:ext cx="204577" cy="190032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200" dirty="0">
              <a:highlight>
                <a:srgbClr val="111111"/>
              </a:highlight>
            </a:endParaRPr>
          </a:p>
        </p:txBody>
      </p:sp>
      <p:pic>
        <p:nvPicPr>
          <p:cNvPr id="47" name="Imagem 46" descr="Imagem em preto e branco&#10;&#10;Descrição gerada automaticamente">
            <a:extLst>
              <a:ext uri="{FF2B5EF4-FFF2-40B4-BE49-F238E27FC236}">
                <a16:creationId xmlns:a16="http://schemas.microsoft.com/office/drawing/2014/main" id="{6A5F1A06-A2CC-7ABA-BB51-BA5E0B39F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3217"/>
          <a:stretch/>
        </p:blipFill>
        <p:spPr>
          <a:xfrm>
            <a:off x="7636213" y="6344141"/>
            <a:ext cx="1283241" cy="3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38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542CD2-9B33-F08C-CC45-3179E4841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 descr="Imagem em preto e branco&#10;&#10;Descrição gerada automaticamente">
            <a:extLst>
              <a:ext uri="{FF2B5EF4-FFF2-40B4-BE49-F238E27FC236}">
                <a16:creationId xmlns:a16="http://schemas.microsoft.com/office/drawing/2014/main" id="{7C45DBB7-CFB8-1EA9-8C24-0E71C85AA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3217"/>
          <a:stretch/>
        </p:blipFill>
        <p:spPr>
          <a:xfrm>
            <a:off x="7636213" y="6344141"/>
            <a:ext cx="1283241" cy="3457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A93FD2C-8BF9-01C6-8C61-D1D9C3C5EC1B}"/>
              </a:ext>
            </a:extLst>
          </p:cNvPr>
          <p:cNvSpPr txBox="1"/>
          <p:nvPr/>
        </p:nvSpPr>
        <p:spPr>
          <a:xfrm>
            <a:off x="213154" y="1197255"/>
            <a:ext cx="92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pt-BR" sz="2400" b="1" dirty="0">
                <a:solidFill>
                  <a:srgbClr val="951915"/>
                </a:solidFill>
                <a:latin typeface="C6 Sans Display Light" panose="020B0303030508060203" pitchFamily="34" charset="77"/>
              </a:rPr>
              <a:t>Transparência e Segurança |  </a:t>
            </a:r>
            <a:r>
              <a:rPr lang="pt-BR" sz="2400" b="1" dirty="0">
                <a:solidFill>
                  <a:srgbClr val="FFC000"/>
                </a:solidFill>
                <a:latin typeface="C6 Sans Display Light" panose="020B0303030508060203" pitchFamily="34" charset="77"/>
              </a:rPr>
              <a:t>jornada de contratação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DCA383-9E5D-110E-BAF7-E5F9ECB97BA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38" y="2243910"/>
            <a:ext cx="2303361" cy="391571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67E19C9-6461-5800-5290-2AA6F5953E6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620" y="2243910"/>
            <a:ext cx="2303361" cy="3915713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9C1C0-26DF-5EA8-C5E0-C3056AB610B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702" y="2243910"/>
            <a:ext cx="2303361" cy="3915713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C6E5A915-A213-1FF6-8550-EA957832CC82}"/>
              </a:ext>
            </a:extLst>
          </p:cNvPr>
          <p:cNvSpPr/>
          <p:nvPr/>
        </p:nvSpPr>
        <p:spPr>
          <a:xfrm>
            <a:off x="0" y="1197255"/>
            <a:ext cx="104273" cy="473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908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CF2D15-F657-98A6-8D73-5E3770253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 descr="Imagem em preto e branco&#10;&#10;Descrição gerada automaticamente">
            <a:extLst>
              <a:ext uri="{FF2B5EF4-FFF2-40B4-BE49-F238E27FC236}">
                <a16:creationId xmlns:a16="http://schemas.microsoft.com/office/drawing/2014/main" id="{C46F5F72-0E06-6DD6-C716-9908C812E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3217"/>
          <a:stretch/>
        </p:blipFill>
        <p:spPr>
          <a:xfrm>
            <a:off x="7636213" y="6344141"/>
            <a:ext cx="1283241" cy="3457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60489DD-8097-756B-ABA2-258C77157AAC}"/>
              </a:ext>
            </a:extLst>
          </p:cNvPr>
          <p:cNvSpPr txBox="1"/>
          <p:nvPr/>
        </p:nvSpPr>
        <p:spPr>
          <a:xfrm>
            <a:off x="213154" y="1197255"/>
            <a:ext cx="92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pt-BR" sz="2400" b="1" dirty="0">
                <a:latin typeface="C6 Sans Display Light" panose="020B0303030508060203" pitchFamily="34" charset="77"/>
              </a:rPr>
              <a:t>Transparência e Segurança |</a:t>
            </a:r>
            <a:r>
              <a:rPr lang="pt-BR" sz="2400" b="1" dirty="0">
                <a:solidFill>
                  <a:srgbClr val="951915"/>
                </a:solidFill>
                <a:latin typeface="C6 Sans Display Light" panose="020B0303030508060203" pitchFamily="34" charset="77"/>
              </a:rPr>
              <a:t>  </a:t>
            </a:r>
            <a:r>
              <a:rPr lang="pt-BR" sz="2400" b="1" dirty="0">
                <a:solidFill>
                  <a:srgbClr val="FFC000"/>
                </a:solidFill>
                <a:latin typeface="C6 Sans Display Light" panose="020B0303030508060203" pitchFamily="34" charset="77"/>
              </a:rPr>
              <a:t>jornada de contratação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7A42E18-201F-5739-869C-96E82CF0EFF2}"/>
              </a:ext>
            </a:extLst>
          </p:cNvPr>
          <p:cNvSpPr/>
          <p:nvPr/>
        </p:nvSpPr>
        <p:spPr>
          <a:xfrm>
            <a:off x="0" y="1197255"/>
            <a:ext cx="104273" cy="473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B24D6B4B-E716-C139-0207-3B44E645B8E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1" y="2174515"/>
            <a:ext cx="2332544" cy="3965325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7E81F772-0A19-1A38-57DA-B9B50274DB7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9" y="2184243"/>
            <a:ext cx="2332544" cy="396532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6EB219D-B833-62D8-D5D2-BC55F2E7177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159" y="2193970"/>
            <a:ext cx="2332544" cy="3965325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81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2E062E-D70A-2045-5CA2-A75303F39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 descr="Imagem em preto e branco&#10;&#10;Descrição gerada automaticamente">
            <a:extLst>
              <a:ext uri="{FF2B5EF4-FFF2-40B4-BE49-F238E27FC236}">
                <a16:creationId xmlns:a16="http://schemas.microsoft.com/office/drawing/2014/main" id="{F173AE5C-7158-3A7E-0FC9-8E0B3F74F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3217"/>
          <a:stretch/>
        </p:blipFill>
        <p:spPr>
          <a:xfrm>
            <a:off x="7636213" y="6344141"/>
            <a:ext cx="1283241" cy="3457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33D9501-D3D5-11D0-583F-84515E7BE031}"/>
              </a:ext>
            </a:extLst>
          </p:cNvPr>
          <p:cNvSpPr txBox="1"/>
          <p:nvPr/>
        </p:nvSpPr>
        <p:spPr>
          <a:xfrm>
            <a:off x="213154" y="1197255"/>
            <a:ext cx="92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pt-BR" sz="2400" b="1" dirty="0">
                <a:latin typeface="C6 Sans Display Light" panose="020B0303030508060203" pitchFamily="34" charset="77"/>
              </a:rPr>
              <a:t>Transparência e Segurança |</a:t>
            </a:r>
            <a:r>
              <a:rPr lang="pt-BR" sz="2400" b="1" dirty="0">
                <a:solidFill>
                  <a:srgbClr val="951915"/>
                </a:solidFill>
                <a:latin typeface="C6 Sans Display Light" panose="020B0303030508060203" pitchFamily="34" charset="77"/>
              </a:rPr>
              <a:t>  </a:t>
            </a:r>
            <a:r>
              <a:rPr lang="pt-BR" sz="2400" b="1" dirty="0">
                <a:solidFill>
                  <a:srgbClr val="FFC000"/>
                </a:solidFill>
                <a:latin typeface="C6 Sans Display Light" panose="020B0303030508060203" pitchFamily="34" charset="77"/>
              </a:rPr>
              <a:t>jornada de contratação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8391103-8AC1-F540-5DC0-A92E00EC4F12}"/>
              </a:ext>
            </a:extLst>
          </p:cNvPr>
          <p:cNvSpPr/>
          <p:nvPr/>
        </p:nvSpPr>
        <p:spPr>
          <a:xfrm>
            <a:off x="0" y="1197255"/>
            <a:ext cx="104273" cy="473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Picture 16">
            <a:extLst>
              <a:ext uri="{FF2B5EF4-FFF2-40B4-BE49-F238E27FC236}">
                <a16:creationId xmlns:a16="http://schemas.microsoft.com/office/drawing/2014/main" id="{90B8EB88-879D-A0EE-69A1-0C0644ECC12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98" y="2416498"/>
            <a:ext cx="1963825" cy="3170065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>
            <a:extLst>
              <a:ext uri="{FF2B5EF4-FFF2-40B4-BE49-F238E27FC236}">
                <a16:creationId xmlns:a16="http://schemas.microsoft.com/office/drawing/2014/main" id="{B37231DD-D864-5E6E-CDD7-C9F998941E5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299" y="2416498"/>
            <a:ext cx="1963825" cy="31700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8354F702-32E9-D8EF-DFB1-93C4471EE5C4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16498"/>
            <a:ext cx="1963825" cy="3170065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C2DBB7D7-32A9-213E-8160-9A48CF56A3AC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01" y="2416498"/>
            <a:ext cx="1963825" cy="317006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44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C69849-574D-E16C-4C11-C3EE97BE6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 descr="Imagem em preto e branco&#10;&#10;Descrição gerada automaticamente">
            <a:extLst>
              <a:ext uri="{FF2B5EF4-FFF2-40B4-BE49-F238E27FC236}">
                <a16:creationId xmlns:a16="http://schemas.microsoft.com/office/drawing/2014/main" id="{76DAAF19-AC05-959D-45F7-0DCE4DB7D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3217"/>
          <a:stretch/>
        </p:blipFill>
        <p:spPr>
          <a:xfrm>
            <a:off x="7636213" y="6344141"/>
            <a:ext cx="1283241" cy="3457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1D03DFF-9239-87D7-A786-3DF819555D64}"/>
              </a:ext>
            </a:extLst>
          </p:cNvPr>
          <p:cNvSpPr txBox="1"/>
          <p:nvPr/>
        </p:nvSpPr>
        <p:spPr>
          <a:xfrm>
            <a:off x="213154" y="1197255"/>
            <a:ext cx="92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pt-BR" sz="2400" b="1" dirty="0">
                <a:latin typeface="C6 Sans Display Light" panose="020B0303030508060203" pitchFamily="34" charset="77"/>
              </a:rPr>
              <a:t>Transparência e Segurança |</a:t>
            </a:r>
            <a:r>
              <a:rPr lang="pt-BR" sz="2400" b="1" dirty="0">
                <a:solidFill>
                  <a:srgbClr val="951915"/>
                </a:solidFill>
                <a:latin typeface="C6 Sans Display Light" panose="020B0303030508060203" pitchFamily="34" charset="77"/>
              </a:rPr>
              <a:t>  </a:t>
            </a:r>
            <a:r>
              <a:rPr lang="pt-BR" sz="2400" b="1" dirty="0">
                <a:solidFill>
                  <a:srgbClr val="FFC000"/>
                </a:solidFill>
                <a:latin typeface="C6 Sans Display Light" panose="020B0303030508060203" pitchFamily="34" charset="77"/>
              </a:rPr>
              <a:t>jornada de contratação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059F6C2-BB67-6C6D-2FFD-89C4B15836C8}"/>
              </a:ext>
            </a:extLst>
          </p:cNvPr>
          <p:cNvSpPr/>
          <p:nvPr/>
        </p:nvSpPr>
        <p:spPr>
          <a:xfrm>
            <a:off x="0" y="1197255"/>
            <a:ext cx="104273" cy="473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4">
            <a:extLst>
              <a:ext uri="{FF2B5EF4-FFF2-40B4-BE49-F238E27FC236}">
                <a16:creationId xmlns:a16="http://schemas.microsoft.com/office/drawing/2014/main" id="{6A57F306-2814-A1B6-A9FF-29F46373E09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83" y="2415020"/>
            <a:ext cx="1964466" cy="3173020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6">
            <a:extLst>
              <a:ext uri="{FF2B5EF4-FFF2-40B4-BE49-F238E27FC236}">
                <a16:creationId xmlns:a16="http://schemas.microsoft.com/office/drawing/2014/main" id="{14595AFB-4C31-070D-B06C-6BB5CB85678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00" y="2415020"/>
            <a:ext cx="1964466" cy="3173020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8">
            <a:extLst>
              <a:ext uri="{FF2B5EF4-FFF2-40B4-BE49-F238E27FC236}">
                <a16:creationId xmlns:a16="http://schemas.microsoft.com/office/drawing/2014/main" id="{F041300F-939E-BA7D-50D3-0759CF1DE565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617" y="2415020"/>
            <a:ext cx="1964466" cy="3173020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0">
            <a:extLst>
              <a:ext uri="{FF2B5EF4-FFF2-40B4-BE49-F238E27FC236}">
                <a16:creationId xmlns:a16="http://schemas.microsoft.com/office/drawing/2014/main" id="{EA61BFAF-9C73-39CE-6A43-248896A56355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44" y="2415020"/>
            <a:ext cx="1964466" cy="3173020"/>
          </a:xfrm>
          <a:prstGeom prst="rect">
            <a:avLst/>
          </a:prstGeom>
          <a:noFill/>
          <a:ln w="190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83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FBF81D-2F97-8E4E-8875-4DB5282DC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 descr="Imagem em preto e branco&#10;&#10;Descrição gerada automaticamente">
            <a:extLst>
              <a:ext uri="{FF2B5EF4-FFF2-40B4-BE49-F238E27FC236}">
                <a16:creationId xmlns:a16="http://schemas.microsoft.com/office/drawing/2014/main" id="{6BF8B22A-E602-1EC3-1AD6-EA1D977E5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3217"/>
          <a:stretch/>
        </p:blipFill>
        <p:spPr>
          <a:xfrm>
            <a:off x="7636213" y="6344141"/>
            <a:ext cx="1283241" cy="3457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3EE3C18-55B2-86D6-A25D-83569C791A85}"/>
              </a:ext>
            </a:extLst>
          </p:cNvPr>
          <p:cNvSpPr txBox="1"/>
          <p:nvPr/>
        </p:nvSpPr>
        <p:spPr>
          <a:xfrm>
            <a:off x="213154" y="1197255"/>
            <a:ext cx="92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pt-BR" sz="2400" b="1" dirty="0">
                <a:latin typeface="C6 Sans Display Light" panose="020B0303030508060203" pitchFamily="34" charset="77"/>
              </a:rPr>
              <a:t>Transparência e Segurança | </a:t>
            </a:r>
            <a:r>
              <a:rPr lang="pt-BR" sz="2400" b="1" dirty="0">
                <a:solidFill>
                  <a:srgbClr val="FFC000"/>
                </a:solidFill>
                <a:latin typeface="C6 Sans Display Light" panose="020B0303030508060203" pitchFamily="34" charset="77"/>
              </a:rPr>
              <a:t>biometria facial e prova de vida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045A234C-FD96-9811-C7B9-A309639D9F19}"/>
              </a:ext>
            </a:extLst>
          </p:cNvPr>
          <p:cNvSpPr/>
          <p:nvPr/>
        </p:nvSpPr>
        <p:spPr>
          <a:xfrm>
            <a:off x="0" y="1197255"/>
            <a:ext cx="104273" cy="473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2" name="Agrupar 141">
            <a:extLst>
              <a:ext uri="{FF2B5EF4-FFF2-40B4-BE49-F238E27FC236}">
                <a16:creationId xmlns:a16="http://schemas.microsoft.com/office/drawing/2014/main" id="{5BBAF850-0432-5809-5219-D7BCE6089102}"/>
              </a:ext>
            </a:extLst>
          </p:cNvPr>
          <p:cNvGrpSpPr/>
          <p:nvPr/>
        </p:nvGrpSpPr>
        <p:grpSpPr>
          <a:xfrm>
            <a:off x="1381131" y="1997387"/>
            <a:ext cx="5651967" cy="4519625"/>
            <a:chOff x="1925880" y="2160598"/>
            <a:chExt cx="5012753" cy="4008474"/>
          </a:xfrm>
        </p:grpSpPr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0930A8D4-7D64-73C4-E366-EF4C8303D665}"/>
                </a:ext>
              </a:extLst>
            </p:cNvPr>
            <p:cNvSpPr txBox="1"/>
            <p:nvPr/>
          </p:nvSpPr>
          <p:spPr>
            <a:xfrm>
              <a:off x="2015574" y="5890368"/>
              <a:ext cx="4260527" cy="16671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>
              <a:defPPr>
                <a:defRPr lang="en-US"/>
              </a:defPPr>
              <a:lvl1pPr marL="12065">
                <a:spcBef>
                  <a:spcPts val="100"/>
                </a:spcBef>
                <a:tabLst>
                  <a:tab pos="185420" algn="l"/>
                </a:tabLst>
                <a:defRPr sz="600" spc="30">
                  <a:solidFill>
                    <a:schemeClr val="tx1">
                      <a:lumMod val="50000"/>
                      <a:lumOff val="50000"/>
                    </a:schemeClr>
                  </a:solidFill>
                  <a:latin typeface="Montserrat" panose="00000500000000000000" pitchFamily="2" charset="0"/>
                  <a:cs typeface="Verdana"/>
                </a:defRPr>
              </a:lvl1pPr>
            </a:lstStyle>
            <a:p>
              <a:r>
                <a:rPr lang="en-US" sz="500" dirty="0">
                  <a:latin typeface="C6 Sans Display" panose="020B0503030508060203" pitchFamily="34" charset="77"/>
                </a:rPr>
                <a:t>Fonte: </a:t>
              </a:r>
              <a:r>
                <a:rPr lang="en-US" sz="500" dirty="0" err="1">
                  <a:latin typeface="C6 Sans Display" panose="020B0503030508060203" pitchFamily="34" charset="77"/>
                </a:rPr>
                <a:t>Heisele</a:t>
              </a:r>
              <a:r>
                <a:rPr lang="en-US" sz="500" dirty="0">
                  <a:latin typeface="C6 Sans Display" panose="020B0503030508060203" pitchFamily="34" charset="77"/>
                </a:rPr>
                <a:t>, Bernd &amp; Serre, Thomas &amp; </a:t>
              </a:r>
              <a:r>
                <a:rPr lang="en-US" sz="500" dirty="0" err="1">
                  <a:latin typeface="C6 Sans Display" panose="020B0503030508060203" pitchFamily="34" charset="77"/>
                </a:rPr>
                <a:t>Poggio</a:t>
              </a:r>
              <a:r>
                <a:rPr lang="en-US" sz="500" dirty="0">
                  <a:latin typeface="C6 Sans Display" panose="020B0503030508060203" pitchFamily="34" charset="77"/>
                </a:rPr>
                <a:t>, Tomaso. (2007). A Component-based Framework for Face Detection and Identification. International Journal of Computer Vision. 74. 167-181. 10.1007/s11263-006-0006-z. </a:t>
              </a:r>
            </a:p>
          </p:txBody>
        </p:sp>
        <p:pic>
          <p:nvPicPr>
            <p:cNvPr id="6" name="Imagem 5" descr="Desenho de uma mulher&#10;&#10;Descrição gerada automaticamente">
              <a:extLst>
                <a:ext uri="{FF2B5EF4-FFF2-40B4-BE49-F238E27FC236}">
                  <a16:creationId xmlns:a16="http://schemas.microsoft.com/office/drawing/2014/main" id="{57D57D3B-6252-871C-0467-183DCDA0C4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8" t="8107" r="15220" b="44738"/>
            <a:stretch/>
          </p:blipFill>
          <p:spPr>
            <a:xfrm>
              <a:off x="2023953" y="2243724"/>
              <a:ext cx="1068324" cy="1084033"/>
            </a:xfrm>
            <a:prstGeom prst="roundRect">
              <a:avLst>
                <a:gd name="adj" fmla="val 6863"/>
              </a:avLst>
            </a:prstGeom>
            <a:ln>
              <a:solidFill>
                <a:srgbClr val="FFC000"/>
              </a:solidFill>
            </a:ln>
          </p:spPr>
        </p:pic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1998BDC3-7372-757A-A78B-9EA8E47C6680}"/>
                </a:ext>
              </a:extLst>
            </p:cNvPr>
            <p:cNvSpPr/>
            <p:nvPr/>
          </p:nvSpPr>
          <p:spPr>
            <a:xfrm>
              <a:off x="2276983" y="2464715"/>
              <a:ext cx="500063" cy="554831"/>
            </a:xfrm>
            <a:prstGeom prst="rect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cxnSp>
          <p:nvCxnSpPr>
            <p:cNvPr id="10" name="Conector de Seta Reta 9">
              <a:extLst>
                <a:ext uri="{FF2B5EF4-FFF2-40B4-BE49-F238E27FC236}">
                  <a16:creationId xmlns:a16="http://schemas.microsoft.com/office/drawing/2014/main" id="{2A830294-68CD-DF92-4059-A0B478480968}"/>
                </a:ext>
              </a:extLst>
            </p:cNvPr>
            <p:cNvCxnSpPr>
              <a:cxnSpLocks/>
            </p:cNvCxnSpPr>
            <p:nvPr/>
          </p:nvCxnSpPr>
          <p:spPr>
            <a:xfrm>
              <a:off x="2112677" y="2349064"/>
              <a:ext cx="0" cy="299243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14A2D817-BEF6-7C09-263D-0AAFF2C844A7}"/>
                </a:ext>
              </a:extLst>
            </p:cNvPr>
            <p:cNvCxnSpPr>
              <a:cxnSpLocks/>
            </p:cNvCxnSpPr>
            <p:nvPr/>
          </p:nvCxnSpPr>
          <p:spPr>
            <a:xfrm>
              <a:off x="2112677" y="2350255"/>
              <a:ext cx="304006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AFB8764E-E76F-668B-A781-1508CD1C6947}"/>
                </a:ext>
              </a:extLst>
            </p:cNvPr>
            <p:cNvSpPr txBox="1"/>
            <p:nvPr/>
          </p:nvSpPr>
          <p:spPr>
            <a:xfrm>
              <a:off x="3391978" y="2170311"/>
              <a:ext cx="87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Det. comp. </a:t>
              </a:r>
              <a:b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</a:b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 classificador:  linear SVM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B3D1A4A8-01CB-31D9-E979-F3A8ADD72598}"/>
                </a:ext>
              </a:extLst>
            </p:cNvPr>
            <p:cNvSpPr txBox="1"/>
            <p:nvPr/>
          </p:nvSpPr>
          <p:spPr>
            <a:xfrm>
              <a:off x="3391978" y="2607591"/>
              <a:ext cx="87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Det. comp. </a:t>
              </a:r>
              <a:b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</a:b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2 classificador: linear SVM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283FCC09-C37B-B5AB-2691-1334F5E4F70A}"/>
                </a:ext>
              </a:extLst>
            </p:cNvPr>
            <p:cNvSpPr txBox="1"/>
            <p:nvPr/>
          </p:nvSpPr>
          <p:spPr>
            <a:xfrm>
              <a:off x="3391978" y="3074700"/>
              <a:ext cx="87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Det. comp. </a:t>
              </a:r>
              <a:b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</a:b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14 classificador: linear SVM</a:t>
              </a:r>
            </a:p>
          </p:txBody>
        </p:sp>
        <p:cxnSp>
          <p:nvCxnSpPr>
            <p:cNvPr id="16" name="Conector reto 35">
              <a:extLst>
                <a:ext uri="{FF2B5EF4-FFF2-40B4-BE49-F238E27FC236}">
                  <a16:creationId xmlns:a16="http://schemas.microsoft.com/office/drawing/2014/main" id="{53C036B7-FC52-E657-5E8C-2AC0E1A70D4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2169" y="2792704"/>
              <a:ext cx="288131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Arco 16">
              <a:extLst>
                <a:ext uri="{FF2B5EF4-FFF2-40B4-BE49-F238E27FC236}">
                  <a16:creationId xmlns:a16="http://schemas.microsoft.com/office/drawing/2014/main" id="{3AC564C5-3132-14E3-95D9-F30BAB5DD752}"/>
                </a:ext>
              </a:extLst>
            </p:cNvPr>
            <p:cNvSpPr/>
            <p:nvPr/>
          </p:nvSpPr>
          <p:spPr>
            <a:xfrm rot="16200000">
              <a:off x="3213452" y="2354360"/>
              <a:ext cx="188158" cy="188158"/>
            </a:xfrm>
            <a:prstGeom prst="arc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18" name="Arco 17">
              <a:extLst>
                <a:ext uri="{FF2B5EF4-FFF2-40B4-BE49-F238E27FC236}">
                  <a16:creationId xmlns:a16="http://schemas.microsoft.com/office/drawing/2014/main" id="{3F966DF2-E5A2-B532-EF82-5AEF4E755107}"/>
                </a:ext>
              </a:extLst>
            </p:cNvPr>
            <p:cNvSpPr/>
            <p:nvPr/>
          </p:nvSpPr>
          <p:spPr>
            <a:xfrm rot="5400000" flipV="1">
              <a:off x="3213452" y="3069776"/>
              <a:ext cx="188158" cy="188158"/>
            </a:xfrm>
            <a:prstGeom prst="arc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cxnSp>
          <p:nvCxnSpPr>
            <p:cNvPr id="19" name="Conector reto 36">
              <a:extLst>
                <a:ext uri="{FF2B5EF4-FFF2-40B4-BE49-F238E27FC236}">
                  <a16:creationId xmlns:a16="http://schemas.microsoft.com/office/drawing/2014/main" id="{E6C5785A-D56B-0E75-0F98-16D625BFDA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13793" y="2433994"/>
              <a:ext cx="0" cy="731044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43">
              <a:extLst>
                <a:ext uri="{FF2B5EF4-FFF2-40B4-BE49-F238E27FC236}">
                  <a16:creationId xmlns:a16="http://schemas.microsoft.com/office/drawing/2014/main" id="{C2132C3D-0D5D-BBAD-EFA5-4E61D0F7A0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3518" y="2355423"/>
              <a:ext cx="149159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45">
              <a:extLst>
                <a:ext uri="{FF2B5EF4-FFF2-40B4-BE49-F238E27FC236}">
                  <a16:creationId xmlns:a16="http://schemas.microsoft.com/office/drawing/2014/main" id="{FE520A26-37FE-5D7A-2143-68F93099E9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3518" y="3257934"/>
              <a:ext cx="149159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ipse 50">
              <a:extLst>
                <a:ext uri="{FF2B5EF4-FFF2-40B4-BE49-F238E27FC236}">
                  <a16:creationId xmlns:a16="http://schemas.microsoft.com/office/drawing/2014/main" id="{839AA978-8A9A-5D12-D81C-9C2036F2AAA8}"/>
                </a:ext>
              </a:extLst>
            </p:cNvPr>
            <p:cNvSpPr/>
            <p:nvPr/>
          </p:nvSpPr>
          <p:spPr>
            <a:xfrm>
              <a:off x="3418264" y="2335917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23" name="Elipse 51">
              <a:extLst>
                <a:ext uri="{FF2B5EF4-FFF2-40B4-BE49-F238E27FC236}">
                  <a16:creationId xmlns:a16="http://schemas.microsoft.com/office/drawing/2014/main" id="{32F46D76-8694-E3E8-0E42-A8A20178D962}"/>
                </a:ext>
              </a:extLst>
            </p:cNvPr>
            <p:cNvSpPr/>
            <p:nvPr/>
          </p:nvSpPr>
          <p:spPr>
            <a:xfrm>
              <a:off x="3418264" y="2769843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24" name="Elipse 52">
              <a:extLst>
                <a:ext uri="{FF2B5EF4-FFF2-40B4-BE49-F238E27FC236}">
                  <a16:creationId xmlns:a16="http://schemas.microsoft.com/office/drawing/2014/main" id="{DBB545DB-8B5E-E758-0738-DF268229A063}"/>
                </a:ext>
              </a:extLst>
            </p:cNvPr>
            <p:cNvSpPr/>
            <p:nvPr/>
          </p:nvSpPr>
          <p:spPr>
            <a:xfrm>
              <a:off x="3418264" y="3233598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25" name="Elipse 53">
              <a:extLst>
                <a:ext uri="{FF2B5EF4-FFF2-40B4-BE49-F238E27FC236}">
                  <a16:creationId xmlns:a16="http://schemas.microsoft.com/office/drawing/2014/main" id="{CC3DE5C8-9FD5-FB5C-C4EC-9A1E0AAC106A}"/>
                </a:ext>
              </a:extLst>
            </p:cNvPr>
            <p:cNvSpPr/>
            <p:nvPr/>
          </p:nvSpPr>
          <p:spPr>
            <a:xfrm>
              <a:off x="3110904" y="2769842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pic>
          <p:nvPicPr>
            <p:cNvPr id="26" name="Imagem 25" descr="Desenho de uma mulher&#10;&#10;Descrição gerada automaticamente">
              <a:extLst>
                <a:ext uri="{FF2B5EF4-FFF2-40B4-BE49-F238E27FC236}">
                  <a16:creationId xmlns:a16="http://schemas.microsoft.com/office/drawing/2014/main" id="{B435979F-87BE-6170-810B-C75D4DBC5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6" t="17756" r="40489" b="63835"/>
            <a:stretch/>
          </p:blipFill>
          <p:spPr>
            <a:xfrm>
              <a:off x="4590084" y="2160598"/>
              <a:ext cx="345556" cy="350637"/>
            </a:xfrm>
            <a:prstGeom prst="roundRect">
              <a:avLst>
                <a:gd name="adj" fmla="val 6863"/>
              </a:avLst>
            </a:prstGeom>
            <a:ln>
              <a:solidFill>
                <a:srgbClr val="FFC000"/>
              </a:solidFill>
            </a:ln>
          </p:spPr>
        </p:pic>
        <p:pic>
          <p:nvPicPr>
            <p:cNvPr id="27" name="Imagem 26" descr="Desenho de uma mulher&#10;&#10;Descrição gerada automaticamente">
              <a:extLst>
                <a:ext uri="{FF2B5EF4-FFF2-40B4-BE49-F238E27FC236}">
                  <a16:creationId xmlns:a16="http://schemas.microsoft.com/office/drawing/2014/main" id="{23DAF833-7513-DDE9-6CE8-7CA2F7966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12" t="21224" r="41920" b="63135"/>
            <a:stretch/>
          </p:blipFill>
          <p:spPr>
            <a:xfrm>
              <a:off x="4590084" y="2617382"/>
              <a:ext cx="345556" cy="350637"/>
            </a:xfrm>
            <a:prstGeom prst="roundRect">
              <a:avLst>
                <a:gd name="adj" fmla="val 6863"/>
              </a:avLst>
            </a:prstGeom>
            <a:ln>
              <a:solidFill>
                <a:srgbClr val="FFC000"/>
              </a:solidFill>
            </a:ln>
          </p:spPr>
        </p:pic>
        <p:pic>
          <p:nvPicPr>
            <p:cNvPr id="28" name="Imagem 27" descr="Desenho de uma mulher&#10;&#10;Descrição gerada automaticamente">
              <a:extLst>
                <a:ext uri="{FF2B5EF4-FFF2-40B4-BE49-F238E27FC236}">
                  <a16:creationId xmlns:a16="http://schemas.microsoft.com/office/drawing/2014/main" id="{E4970484-AF66-E263-6EF0-F10A503FC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51" t="22539" r="44402" b="62924"/>
            <a:stretch/>
          </p:blipFill>
          <p:spPr>
            <a:xfrm>
              <a:off x="4590084" y="3081138"/>
              <a:ext cx="345556" cy="350637"/>
            </a:xfrm>
            <a:prstGeom prst="roundRect">
              <a:avLst>
                <a:gd name="adj" fmla="val 6863"/>
              </a:avLst>
            </a:prstGeom>
            <a:ln>
              <a:solidFill>
                <a:srgbClr val="FFC000"/>
              </a:solidFill>
            </a:ln>
          </p:spPr>
        </p:pic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DBD1712A-2417-A94E-7D8F-DFDE3C18BFA3}"/>
                </a:ext>
              </a:extLst>
            </p:cNvPr>
            <p:cNvSpPr/>
            <p:nvPr/>
          </p:nvSpPr>
          <p:spPr>
            <a:xfrm>
              <a:off x="4623323" y="2231637"/>
              <a:ext cx="264319" cy="80963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8F561546-669B-FF8A-AEA6-E9E9631643DC}"/>
                </a:ext>
              </a:extLst>
            </p:cNvPr>
            <p:cNvSpPr/>
            <p:nvPr/>
          </p:nvSpPr>
          <p:spPr>
            <a:xfrm>
              <a:off x="4668567" y="2714118"/>
              <a:ext cx="121444" cy="115958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E1404319-D46B-3FD5-2B7D-B966F765AF39}"/>
                </a:ext>
              </a:extLst>
            </p:cNvPr>
            <p:cNvSpPr/>
            <p:nvPr/>
          </p:nvSpPr>
          <p:spPr>
            <a:xfrm>
              <a:off x="4646179" y="3251172"/>
              <a:ext cx="222411" cy="79493"/>
            </a:xfrm>
            <a:prstGeom prst="rect">
              <a:avLst/>
            </a:prstGeom>
            <a:noFill/>
            <a:ln w="635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cxnSp>
          <p:nvCxnSpPr>
            <p:cNvPr id="32" name="Conector reto 61">
              <a:extLst>
                <a:ext uri="{FF2B5EF4-FFF2-40B4-BE49-F238E27FC236}">
                  <a16:creationId xmlns:a16="http://schemas.microsoft.com/office/drawing/2014/main" id="{BAE883C1-46D3-7F33-A2E0-7132D226D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4207" y="2792704"/>
              <a:ext cx="288927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65">
              <a:extLst>
                <a:ext uri="{FF2B5EF4-FFF2-40B4-BE49-F238E27FC236}">
                  <a16:creationId xmlns:a16="http://schemas.microsoft.com/office/drawing/2014/main" id="{1BA7C381-B429-9C9C-BC3B-D34D47F56F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4207" y="2355423"/>
              <a:ext cx="28892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66">
              <a:extLst>
                <a:ext uri="{FF2B5EF4-FFF2-40B4-BE49-F238E27FC236}">
                  <a16:creationId xmlns:a16="http://schemas.microsoft.com/office/drawing/2014/main" id="{04483C6B-87E0-D056-6863-1B00B261C3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04207" y="3257934"/>
              <a:ext cx="28892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Elipse 70">
              <a:extLst>
                <a:ext uri="{FF2B5EF4-FFF2-40B4-BE49-F238E27FC236}">
                  <a16:creationId xmlns:a16="http://schemas.microsoft.com/office/drawing/2014/main" id="{189959FB-8A33-1A32-3CE2-A7B05547C101}"/>
                </a:ext>
              </a:extLst>
            </p:cNvPr>
            <p:cNvSpPr/>
            <p:nvPr/>
          </p:nvSpPr>
          <p:spPr>
            <a:xfrm>
              <a:off x="4182936" y="2335917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36" name="Elipse 71">
              <a:extLst>
                <a:ext uri="{FF2B5EF4-FFF2-40B4-BE49-F238E27FC236}">
                  <a16:creationId xmlns:a16="http://schemas.microsoft.com/office/drawing/2014/main" id="{96E88221-19A0-D74F-1DC6-1DFD8593891D}"/>
                </a:ext>
              </a:extLst>
            </p:cNvPr>
            <p:cNvSpPr/>
            <p:nvPr/>
          </p:nvSpPr>
          <p:spPr>
            <a:xfrm>
              <a:off x="4182936" y="2769843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37" name="Elipse 72">
              <a:extLst>
                <a:ext uri="{FF2B5EF4-FFF2-40B4-BE49-F238E27FC236}">
                  <a16:creationId xmlns:a16="http://schemas.microsoft.com/office/drawing/2014/main" id="{018940DB-F74F-496B-EA43-1B8B411F767B}"/>
                </a:ext>
              </a:extLst>
            </p:cNvPr>
            <p:cNvSpPr/>
            <p:nvPr/>
          </p:nvSpPr>
          <p:spPr>
            <a:xfrm>
              <a:off x="4182936" y="3233598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38" name="Elipse 73">
              <a:extLst>
                <a:ext uri="{FF2B5EF4-FFF2-40B4-BE49-F238E27FC236}">
                  <a16:creationId xmlns:a16="http://schemas.microsoft.com/office/drawing/2014/main" id="{1DC264BC-9B48-3B4A-4CA7-0C89786FF165}"/>
                </a:ext>
              </a:extLst>
            </p:cNvPr>
            <p:cNvSpPr/>
            <p:nvPr/>
          </p:nvSpPr>
          <p:spPr>
            <a:xfrm>
              <a:off x="4497029" y="2335917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39" name="Elipse 74">
              <a:extLst>
                <a:ext uri="{FF2B5EF4-FFF2-40B4-BE49-F238E27FC236}">
                  <a16:creationId xmlns:a16="http://schemas.microsoft.com/office/drawing/2014/main" id="{6A7A63A3-702D-C209-7322-0E98D7C64288}"/>
                </a:ext>
              </a:extLst>
            </p:cNvPr>
            <p:cNvSpPr/>
            <p:nvPr/>
          </p:nvSpPr>
          <p:spPr>
            <a:xfrm>
              <a:off x="4497029" y="2769843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40" name="Elipse 75">
              <a:extLst>
                <a:ext uri="{FF2B5EF4-FFF2-40B4-BE49-F238E27FC236}">
                  <a16:creationId xmlns:a16="http://schemas.microsoft.com/office/drawing/2014/main" id="{2FFFCC62-9DC7-AEE7-1D6A-CA92A5E336F7}"/>
                </a:ext>
              </a:extLst>
            </p:cNvPr>
            <p:cNvSpPr/>
            <p:nvPr/>
          </p:nvSpPr>
          <p:spPr>
            <a:xfrm>
              <a:off x="4497029" y="3233598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8C4EEB47-78B8-084C-0158-55F72D9BB3E3}"/>
                </a:ext>
              </a:extLst>
            </p:cNvPr>
            <p:cNvSpPr txBox="1"/>
            <p:nvPr/>
          </p:nvSpPr>
          <p:spPr>
            <a:xfrm>
              <a:off x="4923542" y="2259528"/>
              <a:ext cx="691126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(O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, x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, y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 )</a:t>
              </a:r>
              <a:endParaRPr lang="pt-BR" sz="600" spc="30" baseline="-25000" dirty="0">
                <a:solidFill>
                  <a:srgbClr val="221F1F"/>
                </a:solidFill>
                <a:latin typeface="C6 Sans Display" panose="020B0503030508060203" pitchFamily="34" charset="77"/>
                <a:cs typeface="Verdana"/>
              </a:endParaRP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9556B70E-7AB0-726D-FB6C-F7FDACCF9CB2}"/>
                </a:ext>
              </a:extLst>
            </p:cNvPr>
            <p:cNvSpPr txBox="1"/>
            <p:nvPr/>
          </p:nvSpPr>
          <p:spPr>
            <a:xfrm>
              <a:off x="4923542" y="2691330"/>
              <a:ext cx="691126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(O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k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, </a:t>
              </a:r>
              <a:r>
                <a:rPr lang="pt-BR" sz="600" spc="30" dirty="0" err="1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x</a:t>
              </a:r>
              <a:r>
                <a:rPr lang="pt-BR" sz="600" spc="30" baseline="-25000" dirty="0" err="1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k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, </a:t>
              </a:r>
              <a:r>
                <a:rPr lang="pt-BR" sz="600" spc="30" dirty="0" err="1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y</a:t>
              </a:r>
              <a:r>
                <a:rPr lang="pt-BR" sz="600" spc="30" baseline="-25000" dirty="0" err="1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k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)</a:t>
              </a:r>
              <a:endParaRPr lang="pt-BR" sz="600" spc="30" baseline="-25000" dirty="0">
                <a:solidFill>
                  <a:srgbClr val="221F1F"/>
                </a:solidFill>
                <a:latin typeface="C6 Sans Display" panose="020B0503030508060203" pitchFamily="34" charset="77"/>
                <a:cs typeface="Verdana"/>
              </a:endParaRP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247077AA-A554-DC42-C5E0-A4C63A08DC48}"/>
                </a:ext>
              </a:extLst>
            </p:cNvPr>
            <p:cNvSpPr txBox="1"/>
            <p:nvPr/>
          </p:nvSpPr>
          <p:spPr>
            <a:xfrm>
              <a:off x="4923542" y="3159361"/>
              <a:ext cx="719036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(O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14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, x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14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, y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14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)</a:t>
              </a:r>
              <a:endParaRPr lang="pt-BR" sz="600" spc="30" baseline="-25000" dirty="0">
                <a:solidFill>
                  <a:srgbClr val="221F1F"/>
                </a:solidFill>
                <a:latin typeface="C6 Sans Display" panose="020B0503030508060203" pitchFamily="34" charset="77"/>
                <a:cs typeface="Verdana"/>
              </a:endParaRP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20E55D2A-F807-B82D-1A4F-EB359520BCA5}"/>
                </a:ext>
              </a:extLst>
            </p:cNvPr>
            <p:cNvSpPr txBox="1"/>
            <p:nvPr/>
          </p:nvSpPr>
          <p:spPr>
            <a:xfrm>
              <a:off x="5782264" y="2415504"/>
              <a:ext cx="94144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combinação det. classificador linear SVM 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833F0EF7-B823-9357-F02C-C0C13AFD736E}"/>
                </a:ext>
              </a:extLst>
            </p:cNvPr>
            <p:cNvSpPr txBox="1"/>
            <p:nvPr/>
          </p:nvSpPr>
          <p:spPr>
            <a:xfrm>
              <a:off x="5782264" y="2280565"/>
              <a:ext cx="1143709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(O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, x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, y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...... O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14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, x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14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, y</a:t>
              </a:r>
              <a:r>
                <a:rPr lang="pt-BR" sz="600" spc="30" baseline="-2500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14</a:t>
              </a: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)</a:t>
              </a:r>
              <a:endParaRPr lang="pt-BR" sz="600" spc="30" baseline="-25000" dirty="0">
                <a:solidFill>
                  <a:srgbClr val="221F1F"/>
                </a:solidFill>
                <a:latin typeface="C6 Sans Display" panose="020B0503030508060203" pitchFamily="34" charset="77"/>
                <a:cs typeface="Verdana"/>
              </a:endParaRPr>
            </a:p>
          </p:txBody>
        </p:sp>
        <p:sp>
          <p:nvSpPr>
            <p:cNvPr id="46" name="CaixaDeTexto 45">
              <a:extLst>
                <a:ext uri="{FF2B5EF4-FFF2-40B4-BE49-F238E27FC236}">
                  <a16:creationId xmlns:a16="http://schemas.microsoft.com/office/drawing/2014/main" id="{DC3CD1F6-08F2-80F8-9B4B-B2ED1F466030}"/>
                </a:ext>
              </a:extLst>
            </p:cNvPr>
            <p:cNvSpPr txBox="1"/>
            <p:nvPr/>
          </p:nvSpPr>
          <p:spPr>
            <a:xfrm>
              <a:off x="5948967" y="2715371"/>
              <a:ext cx="19053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 algn="ctr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800" b="1" spc="30" dirty="0">
                  <a:solidFill>
                    <a:schemeClr val="bg1"/>
                  </a:solidFill>
                  <a:latin typeface="C6 Sans Display" panose="020B0503030508060203" pitchFamily="34" charset="77"/>
                  <a:cs typeface="Verdana"/>
                </a:rPr>
                <a:t>+</a:t>
              </a:r>
            </a:p>
          </p:txBody>
        </p:sp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B330AF1C-AE31-87BA-9ACD-F846EBC214EC}"/>
                </a:ext>
              </a:extLst>
            </p:cNvPr>
            <p:cNvSpPr txBox="1"/>
            <p:nvPr/>
          </p:nvSpPr>
          <p:spPr>
            <a:xfrm>
              <a:off x="6074527" y="2723470"/>
              <a:ext cx="190534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 algn="ctr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800" b="1" spc="30" dirty="0">
                  <a:solidFill>
                    <a:schemeClr val="bg1"/>
                  </a:solidFill>
                  <a:latin typeface="C6 Sans Display" panose="020B0503030508060203" pitchFamily="34" charset="77"/>
                  <a:cs typeface="Verdana"/>
                </a:rPr>
                <a:t>+</a:t>
              </a:r>
            </a:p>
          </p:txBody>
        </p:sp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4DB9418A-A3AF-0AAC-FA41-7C4872D7F5E9}"/>
                </a:ext>
              </a:extLst>
            </p:cNvPr>
            <p:cNvGrpSpPr/>
            <p:nvPr/>
          </p:nvGrpSpPr>
          <p:grpSpPr>
            <a:xfrm>
              <a:off x="5886654" y="2760702"/>
              <a:ext cx="539509" cy="557534"/>
              <a:chOff x="7887985" y="1690370"/>
              <a:chExt cx="539509" cy="557534"/>
            </a:xfrm>
          </p:grpSpPr>
          <p:pic>
            <p:nvPicPr>
              <p:cNvPr id="50" name="Imagem 49" descr="Desenho de uma mulher&#10;&#10;Descrição gerada automaticamente">
                <a:extLst>
                  <a:ext uri="{FF2B5EF4-FFF2-40B4-BE49-F238E27FC236}">
                    <a16:creationId xmlns:a16="http://schemas.microsoft.com/office/drawing/2014/main" id="{9D35F41E-D854-9098-7555-4410163C3E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12" t="21224" r="41920" b="63135"/>
              <a:stretch/>
            </p:blipFill>
            <p:spPr>
              <a:xfrm>
                <a:off x="7894123" y="1706690"/>
                <a:ext cx="533371" cy="541214"/>
              </a:xfrm>
              <a:prstGeom prst="roundRect">
                <a:avLst>
                  <a:gd name="adj" fmla="val 6863"/>
                </a:avLst>
              </a:prstGeom>
              <a:ln>
                <a:solidFill>
                  <a:srgbClr val="FFC000"/>
                </a:solidFill>
              </a:ln>
            </p:spPr>
          </p:pic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E7A9A74A-9AE3-EF6B-9C13-981AE004F686}"/>
                  </a:ext>
                </a:extLst>
              </p:cNvPr>
              <p:cNvSpPr txBox="1"/>
              <p:nvPr/>
            </p:nvSpPr>
            <p:spPr>
              <a:xfrm>
                <a:off x="7891429" y="1698591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52" name="CaixaDeTexto 51">
                <a:extLst>
                  <a:ext uri="{FF2B5EF4-FFF2-40B4-BE49-F238E27FC236}">
                    <a16:creationId xmlns:a16="http://schemas.microsoft.com/office/drawing/2014/main" id="{6F6A3719-0AEE-EFFF-B30A-689EAE889D0D}"/>
                  </a:ext>
                </a:extLst>
              </p:cNvPr>
              <p:cNvSpPr txBox="1"/>
              <p:nvPr/>
            </p:nvSpPr>
            <p:spPr>
              <a:xfrm>
                <a:off x="8147136" y="1690370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53" name="CaixaDeTexto 52">
                <a:extLst>
                  <a:ext uri="{FF2B5EF4-FFF2-40B4-BE49-F238E27FC236}">
                    <a16:creationId xmlns:a16="http://schemas.microsoft.com/office/drawing/2014/main" id="{0BB91C79-8805-BD2D-5093-CAB4B2C4C94F}"/>
                  </a:ext>
                </a:extLst>
              </p:cNvPr>
              <p:cNvSpPr txBox="1"/>
              <p:nvPr/>
            </p:nvSpPr>
            <p:spPr>
              <a:xfrm>
                <a:off x="7956155" y="1829260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54" name="CaixaDeTexto 53">
                <a:extLst>
                  <a:ext uri="{FF2B5EF4-FFF2-40B4-BE49-F238E27FC236}">
                    <a16:creationId xmlns:a16="http://schemas.microsoft.com/office/drawing/2014/main" id="{C0612527-5AF7-67D6-E41D-0DAC1FD41883}"/>
                  </a:ext>
                </a:extLst>
              </p:cNvPr>
              <p:cNvSpPr txBox="1"/>
              <p:nvPr/>
            </p:nvSpPr>
            <p:spPr>
              <a:xfrm>
                <a:off x="7959599" y="1963056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55" name="CaixaDeTexto 54">
                <a:extLst>
                  <a:ext uri="{FF2B5EF4-FFF2-40B4-BE49-F238E27FC236}">
                    <a16:creationId xmlns:a16="http://schemas.microsoft.com/office/drawing/2014/main" id="{E808111C-87E9-B9DC-C014-6B23FCDC12AB}"/>
                  </a:ext>
                </a:extLst>
              </p:cNvPr>
              <p:cNvSpPr txBox="1"/>
              <p:nvPr/>
            </p:nvSpPr>
            <p:spPr>
              <a:xfrm>
                <a:off x="8140798" y="1932554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56" name="CaixaDeTexto 55">
                <a:extLst>
                  <a:ext uri="{FF2B5EF4-FFF2-40B4-BE49-F238E27FC236}">
                    <a16:creationId xmlns:a16="http://schemas.microsoft.com/office/drawing/2014/main" id="{51B725F6-52B9-D67F-2AAD-220D1E0D577F}"/>
                  </a:ext>
                </a:extLst>
              </p:cNvPr>
              <p:cNvSpPr txBox="1"/>
              <p:nvPr/>
            </p:nvSpPr>
            <p:spPr>
              <a:xfrm>
                <a:off x="8049453" y="2000288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57" name="CaixaDeTexto 56">
                <a:extLst>
                  <a:ext uri="{FF2B5EF4-FFF2-40B4-BE49-F238E27FC236}">
                    <a16:creationId xmlns:a16="http://schemas.microsoft.com/office/drawing/2014/main" id="{EC10F6C9-1C83-41ED-5124-7942DBFCC7F6}"/>
                  </a:ext>
                </a:extLst>
              </p:cNvPr>
              <p:cNvSpPr txBox="1"/>
              <p:nvPr/>
            </p:nvSpPr>
            <p:spPr>
              <a:xfrm>
                <a:off x="8107379" y="2030177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58" name="CaixaDeTexto 57">
                <a:extLst>
                  <a:ext uri="{FF2B5EF4-FFF2-40B4-BE49-F238E27FC236}">
                    <a16:creationId xmlns:a16="http://schemas.microsoft.com/office/drawing/2014/main" id="{7FDA1AC3-478C-BDEF-D8AE-B2F31ED661BF}"/>
                  </a:ext>
                </a:extLst>
              </p:cNvPr>
              <p:cNvSpPr txBox="1"/>
              <p:nvPr/>
            </p:nvSpPr>
            <p:spPr>
              <a:xfrm>
                <a:off x="7887985" y="1914628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59" name="Retângulo 58">
                <a:extLst>
                  <a:ext uri="{FF2B5EF4-FFF2-40B4-BE49-F238E27FC236}">
                    <a16:creationId xmlns:a16="http://schemas.microsoft.com/office/drawing/2014/main" id="{1CD4B31A-1D5E-39FE-BBDF-E7B89EA3ACFA}"/>
                  </a:ext>
                </a:extLst>
              </p:cNvPr>
              <p:cNvSpPr/>
              <p:nvPr/>
            </p:nvSpPr>
            <p:spPr>
              <a:xfrm>
                <a:off x="7950298" y="1752761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60" name="Retângulo 59">
                <a:extLst>
                  <a:ext uri="{FF2B5EF4-FFF2-40B4-BE49-F238E27FC236}">
                    <a16:creationId xmlns:a16="http://schemas.microsoft.com/office/drawing/2014/main" id="{201A1887-8415-EB76-F763-A8B61F5AB2AA}"/>
                  </a:ext>
                </a:extLst>
              </p:cNvPr>
              <p:cNvSpPr/>
              <p:nvPr/>
            </p:nvSpPr>
            <p:spPr>
              <a:xfrm>
                <a:off x="8184347" y="1758466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61" name="Retângulo 60">
                <a:extLst>
                  <a:ext uri="{FF2B5EF4-FFF2-40B4-BE49-F238E27FC236}">
                    <a16:creationId xmlns:a16="http://schemas.microsoft.com/office/drawing/2014/main" id="{29F17993-1DBD-31A1-248A-D6A90C34EF64}"/>
                  </a:ext>
                </a:extLst>
              </p:cNvPr>
              <p:cNvSpPr/>
              <p:nvPr/>
            </p:nvSpPr>
            <p:spPr>
              <a:xfrm>
                <a:off x="8113858" y="1721981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62" name="Retângulo 61">
                <a:extLst>
                  <a:ext uri="{FF2B5EF4-FFF2-40B4-BE49-F238E27FC236}">
                    <a16:creationId xmlns:a16="http://schemas.microsoft.com/office/drawing/2014/main" id="{30437549-2C8E-0B76-FAEA-E39BA6C418B7}"/>
                  </a:ext>
                </a:extLst>
              </p:cNvPr>
              <p:cNvSpPr/>
              <p:nvPr/>
            </p:nvSpPr>
            <p:spPr>
              <a:xfrm>
                <a:off x="8154499" y="1789466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63" name="Retângulo 62">
                <a:extLst>
                  <a:ext uri="{FF2B5EF4-FFF2-40B4-BE49-F238E27FC236}">
                    <a16:creationId xmlns:a16="http://schemas.microsoft.com/office/drawing/2014/main" id="{A79C95DA-4314-272E-2EB6-BFF1334AF3C9}"/>
                  </a:ext>
                </a:extLst>
              </p:cNvPr>
              <p:cNvSpPr/>
              <p:nvPr/>
            </p:nvSpPr>
            <p:spPr>
              <a:xfrm>
                <a:off x="8045440" y="2008830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64" name="Retângulo 63">
                <a:extLst>
                  <a:ext uri="{FF2B5EF4-FFF2-40B4-BE49-F238E27FC236}">
                    <a16:creationId xmlns:a16="http://schemas.microsoft.com/office/drawing/2014/main" id="{FC6F1757-0C4B-EEEF-1F12-C9E7C73E8898}"/>
                  </a:ext>
                </a:extLst>
              </p:cNvPr>
              <p:cNvSpPr/>
              <p:nvPr/>
            </p:nvSpPr>
            <p:spPr>
              <a:xfrm>
                <a:off x="7993399" y="2023773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65" name="Retângulo 64">
                <a:extLst>
                  <a:ext uri="{FF2B5EF4-FFF2-40B4-BE49-F238E27FC236}">
                    <a16:creationId xmlns:a16="http://schemas.microsoft.com/office/drawing/2014/main" id="{760D29FA-F0F7-E413-DE8D-0CB29034558B}"/>
                  </a:ext>
                </a:extLst>
              </p:cNvPr>
              <p:cNvSpPr/>
              <p:nvPr/>
            </p:nvSpPr>
            <p:spPr>
              <a:xfrm>
                <a:off x="8144719" y="2101088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66" name="Retângulo 65">
                <a:extLst>
                  <a:ext uri="{FF2B5EF4-FFF2-40B4-BE49-F238E27FC236}">
                    <a16:creationId xmlns:a16="http://schemas.microsoft.com/office/drawing/2014/main" id="{05BAA615-CCF8-549C-92A2-B637854CC1AC}"/>
                  </a:ext>
                </a:extLst>
              </p:cNvPr>
              <p:cNvSpPr/>
              <p:nvPr/>
            </p:nvSpPr>
            <p:spPr>
              <a:xfrm>
                <a:off x="8182917" y="1996055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67" name="Retângulo 66">
                <a:extLst>
                  <a:ext uri="{FF2B5EF4-FFF2-40B4-BE49-F238E27FC236}">
                    <a16:creationId xmlns:a16="http://schemas.microsoft.com/office/drawing/2014/main" id="{9C03441D-A191-DB9C-000E-CC443786AD52}"/>
                  </a:ext>
                </a:extLst>
              </p:cNvPr>
              <p:cNvSpPr/>
              <p:nvPr/>
            </p:nvSpPr>
            <p:spPr>
              <a:xfrm>
                <a:off x="7986696" y="1713277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68" name="Retângulo 67">
                <a:extLst>
                  <a:ext uri="{FF2B5EF4-FFF2-40B4-BE49-F238E27FC236}">
                    <a16:creationId xmlns:a16="http://schemas.microsoft.com/office/drawing/2014/main" id="{34090453-5CF7-CA2E-3B4F-46A77939B187}"/>
                  </a:ext>
                </a:extLst>
              </p:cNvPr>
              <p:cNvSpPr/>
              <p:nvPr/>
            </p:nvSpPr>
            <p:spPr>
              <a:xfrm>
                <a:off x="8005859" y="1886268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69" name="Retângulo 68">
                <a:extLst>
                  <a:ext uri="{FF2B5EF4-FFF2-40B4-BE49-F238E27FC236}">
                    <a16:creationId xmlns:a16="http://schemas.microsoft.com/office/drawing/2014/main" id="{66B11005-F201-3AF7-0B43-0D6D2EABD244}"/>
                  </a:ext>
                </a:extLst>
              </p:cNvPr>
              <p:cNvSpPr/>
              <p:nvPr/>
            </p:nvSpPr>
            <p:spPr>
              <a:xfrm>
                <a:off x="8029273" y="2023292"/>
                <a:ext cx="235725" cy="14348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70" name="Retângulo 69">
                <a:extLst>
                  <a:ext uri="{FF2B5EF4-FFF2-40B4-BE49-F238E27FC236}">
                    <a16:creationId xmlns:a16="http://schemas.microsoft.com/office/drawing/2014/main" id="{18B7F106-405E-49B7-5107-28DF7577452C}"/>
                  </a:ext>
                </a:extLst>
              </p:cNvPr>
              <p:cNvSpPr/>
              <p:nvPr/>
            </p:nvSpPr>
            <p:spPr>
              <a:xfrm>
                <a:off x="7929562" y="1774182"/>
                <a:ext cx="409575" cy="91131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</p:grpSp>
        <p:cxnSp>
          <p:nvCxnSpPr>
            <p:cNvPr id="71" name="Conector reto 123">
              <a:extLst>
                <a:ext uri="{FF2B5EF4-FFF2-40B4-BE49-F238E27FC236}">
                  <a16:creationId xmlns:a16="http://schemas.microsoft.com/office/drawing/2014/main" id="{7ED62D18-F8E4-4684-6BE9-94365D58EB3C}"/>
                </a:ext>
              </a:extLst>
            </p:cNvPr>
            <p:cNvCxnSpPr>
              <a:cxnSpLocks/>
            </p:cNvCxnSpPr>
            <p:nvPr/>
          </p:nvCxnSpPr>
          <p:spPr>
            <a:xfrm>
              <a:off x="5462300" y="2792704"/>
              <a:ext cx="397669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Arco 71">
              <a:extLst>
                <a:ext uri="{FF2B5EF4-FFF2-40B4-BE49-F238E27FC236}">
                  <a16:creationId xmlns:a16="http://schemas.microsoft.com/office/drawing/2014/main" id="{CE997140-20BA-E751-CB65-6DCDF766BBAE}"/>
                </a:ext>
              </a:extLst>
            </p:cNvPr>
            <p:cNvSpPr/>
            <p:nvPr/>
          </p:nvSpPr>
          <p:spPr>
            <a:xfrm rot="5400000" flipH="1">
              <a:off x="5488265" y="2356025"/>
              <a:ext cx="188158" cy="188158"/>
            </a:xfrm>
            <a:prstGeom prst="arc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dirty="0">
                <a:latin typeface="C6 Sans Display" panose="020B0503030508060203" pitchFamily="34" charset="77"/>
              </a:endParaRPr>
            </a:p>
          </p:txBody>
        </p:sp>
        <p:sp>
          <p:nvSpPr>
            <p:cNvPr id="73" name="Arco 72">
              <a:extLst>
                <a:ext uri="{FF2B5EF4-FFF2-40B4-BE49-F238E27FC236}">
                  <a16:creationId xmlns:a16="http://schemas.microsoft.com/office/drawing/2014/main" id="{16C6165E-47E2-B0D5-2437-5508E9840616}"/>
                </a:ext>
              </a:extLst>
            </p:cNvPr>
            <p:cNvSpPr/>
            <p:nvPr/>
          </p:nvSpPr>
          <p:spPr>
            <a:xfrm rot="16200000" flipH="1" flipV="1">
              <a:off x="5488265" y="3069776"/>
              <a:ext cx="188158" cy="188158"/>
            </a:xfrm>
            <a:prstGeom prst="arc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cxnSp>
          <p:nvCxnSpPr>
            <p:cNvPr id="74" name="Conector reto 126">
              <a:extLst>
                <a:ext uri="{FF2B5EF4-FFF2-40B4-BE49-F238E27FC236}">
                  <a16:creationId xmlns:a16="http://schemas.microsoft.com/office/drawing/2014/main" id="{25A39433-6D79-FA58-2F81-BE18B06FD2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6082" y="2441138"/>
              <a:ext cx="0" cy="733425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127">
              <a:extLst>
                <a:ext uri="{FF2B5EF4-FFF2-40B4-BE49-F238E27FC236}">
                  <a16:creationId xmlns:a16="http://schemas.microsoft.com/office/drawing/2014/main" id="{D5B3CDC9-1C95-596D-CBC6-0F71058EAFF2}"/>
                </a:ext>
              </a:extLst>
            </p:cNvPr>
            <p:cNvCxnSpPr>
              <a:cxnSpLocks/>
            </p:cNvCxnSpPr>
            <p:nvPr/>
          </p:nvCxnSpPr>
          <p:spPr>
            <a:xfrm>
              <a:off x="5437198" y="2355423"/>
              <a:ext cx="149159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128">
              <a:extLst>
                <a:ext uri="{FF2B5EF4-FFF2-40B4-BE49-F238E27FC236}">
                  <a16:creationId xmlns:a16="http://schemas.microsoft.com/office/drawing/2014/main" id="{894A6257-A774-132D-7FC9-E57549456D9D}"/>
                </a:ext>
              </a:extLst>
            </p:cNvPr>
            <p:cNvCxnSpPr>
              <a:cxnSpLocks/>
            </p:cNvCxnSpPr>
            <p:nvPr/>
          </p:nvCxnSpPr>
          <p:spPr>
            <a:xfrm>
              <a:off x="5526594" y="3257934"/>
              <a:ext cx="59763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Elipse 133">
              <a:extLst>
                <a:ext uri="{FF2B5EF4-FFF2-40B4-BE49-F238E27FC236}">
                  <a16:creationId xmlns:a16="http://schemas.microsoft.com/office/drawing/2014/main" id="{4196F955-1933-C7DD-2B20-70231F074F61}"/>
                </a:ext>
              </a:extLst>
            </p:cNvPr>
            <p:cNvSpPr/>
            <p:nvPr/>
          </p:nvSpPr>
          <p:spPr>
            <a:xfrm>
              <a:off x="5438064" y="2335917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78" name="Elipse 134">
              <a:extLst>
                <a:ext uri="{FF2B5EF4-FFF2-40B4-BE49-F238E27FC236}">
                  <a16:creationId xmlns:a16="http://schemas.microsoft.com/office/drawing/2014/main" id="{F812B5DD-4D85-EA93-6C10-1611C1C99D05}"/>
                </a:ext>
              </a:extLst>
            </p:cNvPr>
            <p:cNvSpPr/>
            <p:nvPr/>
          </p:nvSpPr>
          <p:spPr>
            <a:xfrm>
              <a:off x="5446477" y="2769843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79" name="Elipse 135">
              <a:extLst>
                <a:ext uri="{FF2B5EF4-FFF2-40B4-BE49-F238E27FC236}">
                  <a16:creationId xmlns:a16="http://schemas.microsoft.com/office/drawing/2014/main" id="{7CF39009-4AE8-538F-C6D2-BD4504903D1B}"/>
                </a:ext>
              </a:extLst>
            </p:cNvPr>
            <p:cNvSpPr/>
            <p:nvPr/>
          </p:nvSpPr>
          <p:spPr>
            <a:xfrm>
              <a:off x="5523065" y="3233598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80" name="Elipse 136">
              <a:extLst>
                <a:ext uri="{FF2B5EF4-FFF2-40B4-BE49-F238E27FC236}">
                  <a16:creationId xmlns:a16="http://schemas.microsoft.com/office/drawing/2014/main" id="{73E53E91-9E78-43F5-76F4-06806CFD4998}"/>
                </a:ext>
              </a:extLst>
            </p:cNvPr>
            <p:cNvSpPr/>
            <p:nvPr/>
          </p:nvSpPr>
          <p:spPr>
            <a:xfrm>
              <a:off x="5824049" y="2769843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grpSp>
          <p:nvGrpSpPr>
            <p:cNvPr id="81" name="Agrupar 80">
              <a:extLst>
                <a:ext uri="{FF2B5EF4-FFF2-40B4-BE49-F238E27FC236}">
                  <a16:creationId xmlns:a16="http://schemas.microsoft.com/office/drawing/2014/main" id="{A6AE8A5A-1A19-1309-1467-E25A6AB2FFB0}"/>
                </a:ext>
              </a:extLst>
            </p:cNvPr>
            <p:cNvGrpSpPr/>
            <p:nvPr/>
          </p:nvGrpSpPr>
          <p:grpSpPr>
            <a:xfrm>
              <a:off x="2018605" y="4088393"/>
              <a:ext cx="539509" cy="557534"/>
              <a:chOff x="3924686" y="2846516"/>
              <a:chExt cx="539509" cy="557534"/>
            </a:xfrm>
          </p:grpSpPr>
          <p:pic>
            <p:nvPicPr>
              <p:cNvPr id="82" name="Imagem 81" descr="Desenho de uma mulher&#10;&#10;Descrição gerada automaticamente">
                <a:extLst>
                  <a:ext uri="{FF2B5EF4-FFF2-40B4-BE49-F238E27FC236}">
                    <a16:creationId xmlns:a16="http://schemas.microsoft.com/office/drawing/2014/main" id="{EBA35EA2-9427-A58F-7151-1692B9FC57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112" t="21224" r="41920" b="63135"/>
              <a:stretch/>
            </p:blipFill>
            <p:spPr>
              <a:xfrm>
                <a:off x="3930824" y="2862836"/>
                <a:ext cx="533371" cy="541214"/>
              </a:xfrm>
              <a:prstGeom prst="roundRect">
                <a:avLst>
                  <a:gd name="adj" fmla="val 6863"/>
                </a:avLst>
              </a:prstGeom>
              <a:ln>
                <a:solidFill>
                  <a:srgbClr val="FFC000"/>
                </a:solidFill>
              </a:ln>
            </p:spPr>
          </p:pic>
          <p:sp>
            <p:nvSpPr>
              <p:cNvPr id="83" name="CaixaDeTexto 82">
                <a:extLst>
                  <a:ext uri="{FF2B5EF4-FFF2-40B4-BE49-F238E27FC236}">
                    <a16:creationId xmlns:a16="http://schemas.microsoft.com/office/drawing/2014/main" id="{B9D1022D-470B-06FF-FB6C-47BB908E7837}"/>
                  </a:ext>
                </a:extLst>
              </p:cNvPr>
              <p:cNvSpPr txBox="1"/>
              <p:nvPr/>
            </p:nvSpPr>
            <p:spPr>
              <a:xfrm>
                <a:off x="3928130" y="2854737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84" name="CaixaDeTexto 83">
                <a:extLst>
                  <a:ext uri="{FF2B5EF4-FFF2-40B4-BE49-F238E27FC236}">
                    <a16:creationId xmlns:a16="http://schemas.microsoft.com/office/drawing/2014/main" id="{AE7395C4-B833-36DA-57AF-CCD926E19E54}"/>
                  </a:ext>
                </a:extLst>
              </p:cNvPr>
              <p:cNvSpPr txBox="1"/>
              <p:nvPr/>
            </p:nvSpPr>
            <p:spPr>
              <a:xfrm>
                <a:off x="4183837" y="2846516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85" name="CaixaDeTexto 84">
                <a:extLst>
                  <a:ext uri="{FF2B5EF4-FFF2-40B4-BE49-F238E27FC236}">
                    <a16:creationId xmlns:a16="http://schemas.microsoft.com/office/drawing/2014/main" id="{ABB67459-6BFE-CBCB-04F1-56B73ECADDDD}"/>
                  </a:ext>
                </a:extLst>
              </p:cNvPr>
              <p:cNvSpPr txBox="1"/>
              <p:nvPr/>
            </p:nvSpPr>
            <p:spPr>
              <a:xfrm>
                <a:off x="3992856" y="2985406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86" name="CaixaDeTexto 85">
                <a:extLst>
                  <a:ext uri="{FF2B5EF4-FFF2-40B4-BE49-F238E27FC236}">
                    <a16:creationId xmlns:a16="http://schemas.microsoft.com/office/drawing/2014/main" id="{124ED9C1-F93E-ED76-AEA7-409AC2F5DF59}"/>
                  </a:ext>
                </a:extLst>
              </p:cNvPr>
              <p:cNvSpPr txBox="1"/>
              <p:nvPr/>
            </p:nvSpPr>
            <p:spPr>
              <a:xfrm>
                <a:off x="3996300" y="3119202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87" name="CaixaDeTexto 86">
                <a:extLst>
                  <a:ext uri="{FF2B5EF4-FFF2-40B4-BE49-F238E27FC236}">
                    <a16:creationId xmlns:a16="http://schemas.microsoft.com/office/drawing/2014/main" id="{CF0295EB-E868-410A-15C7-7CB544425A1B}"/>
                  </a:ext>
                </a:extLst>
              </p:cNvPr>
              <p:cNvSpPr txBox="1"/>
              <p:nvPr/>
            </p:nvSpPr>
            <p:spPr>
              <a:xfrm>
                <a:off x="4177499" y="3088700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88" name="CaixaDeTexto 87">
                <a:extLst>
                  <a:ext uri="{FF2B5EF4-FFF2-40B4-BE49-F238E27FC236}">
                    <a16:creationId xmlns:a16="http://schemas.microsoft.com/office/drawing/2014/main" id="{B93E33DA-49FA-C38C-A5E2-EAE1F020370C}"/>
                  </a:ext>
                </a:extLst>
              </p:cNvPr>
              <p:cNvSpPr txBox="1"/>
              <p:nvPr/>
            </p:nvSpPr>
            <p:spPr>
              <a:xfrm>
                <a:off x="4086154" y="3156434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89" name="CaixaDeTexto 88">
                <a:extLst>
                  <a:ext uri="{FF2B5EF4-FFF2-40B4-BE49-F238E27FC236}">
                    <a16:creationId xmlns:a16="http://schemas.microsoft.com/office/drawing/2014/main" id="{15E69022-7777-D264-7EBA-4A6E5C7C422F}"/>
                  </a:ext>
                </a:extLst>
              </p:cNvPr>
              <p:cNvSpPr txBox="1"/>
              <p:nvPr/>
            </p:nvSpPr>
            <p:spPr>
              <a:xfrm>
                <a:off x="4144080" y="3186323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90" name="CaixaDeTexto 89">
                <a:extLst>
                  <a:ext uri="{FF2B5EF4-FFF2-40B4-BE49-F238E27FC236}">
                    <a16:creationId xmlns:a16="http://schemas.microsoft.com/office/drawing/2014/main" id="{D76F5011-4A66-7326-69ED-42BC31AA8372}"/>
                  </a:ext>
                </a:extLst>
              </p:cNvPr>
              <p:cNvSpPr txBox="1"/>
              <p:nvPr/>
            </p:nvSpPr>
            <p:spPr>
              <a:xfrm>
                <a:off x="3924686" y="3070774"/>
                <a:ext cx="190534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algn="ctr">
                  <a:spcAft>
                    <a:spcPts val="900"/>
                  </a:spcAft>
                  <a:tabLst>
                    <a:tab pos="185420" algn="l"/>
                  </a:tabLst>
                </a:pPr>
                <a:r>
                  <a:rPr lang="pt-BR" sz="800" b="1" spc="30" dirty="0">
                    <a:solidFill>
                      <a:schemeClr val="bg1"/>
                    </a:solidFill>
                    <a:latin typeface="C6 Sans Display" panose="020B0503030508060203" pitchFamily="34" charset="77"/>
                    <a:cs typeface="Verdana"/>
                  </a:rPr>
                  <a:t>+</a:t>
                </a:r>
              </a:p>
            </p:txBody>
          </p:sp>
          <p:sp>
            <p:nvSpPr>
              <p:cNvPr id="91" name="Retângulo 90">
                <a:extLst>
                  <a:ext uri="{FF2B5EF4-FFF2-40B4-BE49-F238E27FC236}">
                    <a16:creationId xmlns:a16="http://schemas.microsoft.com/office/drawing/2014/main" id="{CDA6D348-B289-1923-9690-229EEDDE0F58}"/>
                  </a:ext>
                </a:extLst>
              </p:cNvPr>
              <p:cNvSpPr/>
              <p:nvPr/>
            </p:nvSpPr>
            <p:spPr>
              <a:xfrm>
                <a:off x="3986999" y="2908907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92" name="Retângulo 91">
                <a:extLst>
                  <a:ext uri="{FF2B5EF4-FFF2-40B4-BE49-F238E27FC236}">
                    <a16:creationId xmlns:a16="http://schemas.microsoft.com/office/drawing/2014/main" id="{EAB38323-80E6-06B7-2A18-51FEF62A3DEE}"/>
                  </a:ext>
                </a:extLst>
              </p:cNvPr>
              <p:cNvSpPr/>
              <p:nvPr/>
            </p:nvSpPr>
            <p:spPr>
              <a:xfrm>
                <a:off x="4221048" y="2914612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93" name="Retângulo 92">
                <a:extLst>
                  <a:ext uri="{FF2B5EF4-FFF2-40B4-BE49-F238E27FC236}">
                    <a16:creationId xmlns:a16="http://schemas.microsoft.com/office/drawing/2014/main" id="{8C7AD9D2-66E7-2575-0379-F9B1D585C9CF}"/>
                  </a:ext>
                </a:extLst>
              </p:cNvPr>
              <p:cNvSpPr/>
              <p:nvPr/>
            </p:nvSpPr>
            <p:spPr>
              <a:xfrm>
                <a:off x="4150559" y="2878127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94" name="Retângulo 93">
                <a:extLst>
                  <a:ext uri="{FF2B5EF4-FFF2-40B4-BE49-F238E27FC236}">
                    <a16:creationId xmlns:a16="http://schemas.microsoft.com/office/drawing/2014/main" id="{7EE68987-35BB-343C-415B-2959005A269D}"/>
                  </a:ext>
                </a:extLst>
              </p:cNvPr>
              <p:cNvSpPr/>
              <p:nvPr/>
            </p:nvSpPr>
            <p:spPr>
              <a:xfrm>
                <a:off x="4191200" y="2945612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95" name="Retângulo 94">
                <a:extLst>
                  <a:ext uri="{FF2B5EF4-FFF2-40B4-BE49-F238E27FC236}">
                    <a16:creationId xmlns:a16="http://schemas.microsoft.com/office/drawing/2014/main" id="{0FBE59E7-748A-1FB8-6A6C-FBC38A7B5B0C}"/>
                  </a:ext>
                </a:extLst>
              </p:cNvPr>
              <p:cNvSpPr/>
              <p:nvPr/>
            </p:nvSpPr>
            <p:spPr>
              <a:xfrm>
                <a:off x="4082141" y="3164976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96" name="Retângulo 95">
                <a:extLst>
                  <a:ext uri="{FF2B5EF4-FFF2-40B4-BE49-F238E27FC236}">
                    <a16:creationId xmlns:a16="http://schemas.microsoft.com/office/drawing/2014/main" id="{7FD69F48-9FA4-5C25-3AAB-898DBEEBB364}"/>
                  </a:ext>
                </a:extLst>
              </p:cNvPr>
              <p:cNvSpPr/>
              <p:nvPr/>
            </p:nvSpPr>
            <p:spPr>
              <a:xfrm>
                <a:off x="4030100" y="3179919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97" name="Retângulo 96">
                <a:extLst>
                  <a:ext uri="{FF2B5EF4-FFF2-40B4-BE49-F238E27FC236}">
                    <a16:creationId xmlns:a16="http://schemas.microsoft.com/office/drawing/2014/main" id="{BF729AEE-BB69-01DD-66D0-AA6048BC4F6C}"/>
                  </a:ext>
                </a:extLst>
              </p:cNvPr>
              <p:cNvSpPr/>
              <p:nvPr/>
            </p:nvSpPr>
            <p:spPr>
              <a:xfrm>
                <a:off x="4181420" y="3257234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98" name="Retângulo 97">
                <a:extLst>
                  <a:ext uri="{FF2B5EF4-FFF2-40B4-BE49-F238E27FC236}">
                    <a16:creationId xmlns:a16="http://schemas.microsoft.com/office/drawing/2014/main" id="{93D9896B-2DA9-748D-C0B1-0EA818D25C02}"/>
                  </a:ext>
                </a:extLst>
              </p:cNvPr>
              <p:cNvSpPr/>
              <p:nvPr/>
            </p:nvSpPr>
            <p:spPr>
              <a:xfrm>
                <a:off x="4219618" y="3152201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99" name="Retângulo 98">
                <a:extLst>
                  <a:ext uri="{FF2B5EF4-FFF2-40B4-BE49-F238E27FC236}">
                    <a16:creationId xmlns:a16="http://schemas.microsoft.com/office/drawing/2014/main" id="{99B9C288-7E89-E8D7-1798-DE1330A20015}"/>
                  </a:ext>
                </a:extLst>
              </p:cNvPr>
              <p:cNvSpPr/>
              <p:nvPr/>
            </p:nvSpPr>
            <p:spPr>
              <a:xfrm>
                <a:off x="4023397" y="2869423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100" name="Retângulo 99">
                <a:extLst>
                  <a:ext uri="{FF2B5EF4-FFF2-40B4-BE49-F238E27FC236}">
                    <a16:creationId xmlns:a16="http://schemas.microsoft.com/office/drawing/2014/main" id="{7657AD0E-B4F8-84A4-EF02-421A46692170}"/>
                  </a:ext>
                </a:extLst>
              </p:cNvPr>
              <p:cNvSpPr/>
              <p:nvPr/>
            </p:nvSpPr>
            <p:spPr>
              <a:xfrm>
                <a:off x="4042560" y="3042414"/>
                <a:ext cx="122933" cy="87946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101" name="Retângulo 100">
                <a:extLst>
                  <a:ext uri="{FF2B5EF4-FFF2-40B4-BE49-F238E27FC236}">
                    <a16:creationId xmlns:a16="http://schemas.microsoft.com/office/drawing/2014/main" id="{50B7729B-57E9-7534-0817-5CF24947125E}"/>
                  </a:ext>
                </a:extLst>
              </p:cNvPr>
              <p:cNvSpPr/>
              <p:nvPr/>
            </p:nvSpPr>
            <p:spPr>
              <a:xfrm>
                <a:off x="4065974" y="3179438"/>
                <a:ext cx="235725" cy="143480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102" name="Retângulo 101">
                <a:extLst>
                  <a:ext uri="{FF2B5EF4-FFF2-40B4-BE49-F238E27FC236}">
                    <a16:creationId xmlns:a16="http://schemas.microsoft.com/office/drawing/2014/main" id="{A8558506-7D9C-2DC1-3F83-548C708B6C47}"/>
                  </a:ext>
                </a:extLst>
              </p:cNvPr>
              <p:cNvSpPr/>
              <p:nvPr/>
            </p:nvSpPr>
            <p:spPr>
              <a:xfrm>
                <a:off x="3966263" y="2930328"/>
                <a:ext cx="409575" cy="91131"/>
              </a:xfrm>
              <a:prstGeom prst="rect">
                <a:avLst/>
              </a:prstGeom>
              <a:noFill/>
              <a:ln w="31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</p:grpSp>
        <p:sp>
          <p:nvSpPr>
            <p:cNvPr id="103" name="CaixaDeTexto 102">
              <a:extLst>
                <a:ext uri="{FF2B5EF4-FFF2-40B4-BE49-F238E27FC236}">
                  <a16:creationId xmlns:a16="http://schemas.microsoft.com/office/drawing/2014/main" id="{CF7E0F01-F17A-3B6D-DD52-02DAA96060B7}"/>
                </a:ext>
              </a:extLst>
            </p:cNvPr>
            <p:cNvSpPr txBox="1"/>
            <p:nvPr/>
          </p:nvSpPr>
          <p:spPr>
            <a:xfrm>
              <a:off x="1925880" y="3532930"/>
              <a:ext cx="10683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b="1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1. </a:t>
              </a:r>
              <a:r>
                <a:rPr lang="pt-PT" sz="600" spc="30" dirty="0">
                  <a:solidFill>
                    <a:srgbClr val="202124"/>
                  </a:solidFill>
                  <a:latin typeface="C6 Sans Display" panose="020B0503030508060203" pitchFamily="34" charset="77"/>
                  <a:cs typeface="Verdana"/>
                </a:rPr>
                <a:t>D</a:t>
              </a:r>
              <a:r>
                <a:rPr kumimoji="0" lang="pt-PT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  <a:t>esloca uma </a:t>
              </a:r>
              <a:br>
                <a:rPr kumimoji="0" lang="pt-PT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</a:br>
              <a:r>
                <a:rPr kumimoji="0" lang="pt-PT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  <a:t>janela de 58x58 </a:t>
              </a:r>
              <a:br>
                <a:rPr kumimoji="0" lang="pt-PT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</a:br>
              <a:r>
                <a:rPr kumimoji="0" lang="pt-PT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  <a:t>sobre a imagem</a:t>
              </a:r>
              <a:endParaRPr kumimoji="0" lang="pt-PT" altLang="pt-BR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6 Sans Display" panose="020B0503030508060203" pitchFamily="34" charset="77"/>
              </a:endParaRPr>
            </a:p>
          </p:txBody>
        </p:sp>
        <p:sp>
          <p:nvSpPr>
            <p:cNvPr id="104" name="CaixaDeTexto 103">
              <a:extLst>
                <a:ext uri="{FF2B5EF4-FFF2-40B4-BE49-F238E27FC236}">
                  <a16:creationId xmlns:a16="http://schemas.microsoft.com/office/drawing/2014/main" id="{49DB4E90-4EEC-759C-0DCE-8D0976601806}"/>
                </a:ext>
              </a:extLst>
            </p:cNvPr>
            <p:cNvSpPr txBox="1"/>
            <p:nvPr/>
          </p:nvSpPr>
          <p:spPr>
            <a:xfrm>
              <a:off x="3378283" y="3532930"/>
              <a:ext cx="108454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b="1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2. </a:t>
              </a:r>
              <a:r>
                <a:rPr lang="pt-BR" sz="600" spc="30" dirty="0">
                  <a:solidFill>
                    <a:srgbClr val="202124"/>
                  </a:solidFill>
                  <a:latin typeface="C6 Sans Display" panose="020B0503030508060203" pitchFamily="34" charset="77"/>
                  <a:cs typeface="Verdana"/>
                </a:rPr>
                <a:t>Desloca</a:t>
              </a:r>
              <a:r>
                <a:rPr kumimoji="0" lang="pt-BR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  <a:t> </a:t>
              </a:r>
              <a:br>
                <a:rPr kumimoji="0" lang="pt-BR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</a:br>
              <a:r>
                <a:rPr kumimoji="0" lang="pt-BR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  <a:t>os detectores </a:t>
              </a:r>
              <a:br>
                <a:rPr kumimoji="0" lang="pt-BR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</a:br>
              <a:r>
                <a:rPr kumimoji="0" lang="pt-BR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  <a:t>de componentes </a:t>
              </a:r>
              <a:br>
                <a:rPr kumimoji="0" lang="pt-BR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</a:br>
              <a:r>
                <a:rPr kumimoji="0" lang="pt-BR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  <a:t>sobre a janela 58x58 </a:t>
              </a:r>
            </a:p>
          </p:txBody>
        </p:sp>
        <p:sp>
          <p:nvSpPr>
            <p:cNvPr id="105" name="CaixaDeTexto 104">
              <a:extLst>
                <a:ext uri="{FF2B5EF4-FFF2-40B4-BE49-F238E27FC236}">
                  <a16:creationId xmlns:a16="http://schemas.microsoft.com/office/drawing/2014/main" id="{934F7C41-D9CD-8705-1693-E5E6DFB22D17}"/>
                </a:ext>
              </a:extLst>
            </p:cNvPr>
            <p:cNvSpPr txBox="1"/>
            <p:nvPr/>
          </p:nvSpPr>
          <p:spPr>
            <a:xfrm>
              <a:off x="4497799" y="3532930"/>
              <a:ext cx="14304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b="1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3. </a:t>
              </a:r>
              <a:r>
                <a:rPr lang="pt-BR" sz="600" spc="30" dirty="0">
                  <a:solidFill>
                    <a:srgbClr val="202124"/>
                  </a:solidFill>
                  <a:latin typeface="C6 Sans Display" panose="020B0503030508060203" pitchFamily="34" charset="77"/>
                  <a:cs typeface="Verdana"/>
                </a:rPr>
                <a:t>P</a:t>
              </a:r>
              <a:r>
                <a:rPr kumimoji="0" lang="pt-BR" altLang="pt-BR" sz="600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C6 Sans Display" panose="020B0503030508060203" pitchFamily="34" charset="77"/>
                </a:rPr>
                <a:t>ara cada componente k, determina uma saída máxima dentro de uma região de busca e sua localização </a:t>
              </a:r>
            </a:p>
          </p:txBody>
        </p:sp>
        <p:sp>
          <p:nvSpPr>
            <p:cNvPr id="106" name="CaixaDeTexto 105">
              <a:extLst>
                <a:ext uri="{FF2B5EF4-FFF2-40B4-BE49-F238E27FC236}">
                  <a16:creationId xmlns:a16="http://schemas.microsoft.com/office/drawing/2014/main" id="{1E8E4E43-158E-D088-33BF-1EB3F498159E}"/>
                </a:ext>
              </a:extLst>
            </p:cNvPr>
            <p:cNvSpPr txBox="1"/>
            <p:nvPr/>
          </p:nvSpPr>
          <p:spPr>
            <a:xfrm>
              <a:off x="5809636" y="3532930"/>
              <a:ext cx="102526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b="1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4. </a:t>
              </a:r>
              <a:r>
                <a:rPr lang="pt-BR" sz="600" spc="30" dirty="0">
                  <a:solidFill>
                    <a:srgbClr val="202124"/>
                  </a:solidFill>
                  <a:latin typeface="C6 Sans Display" panose="020B0503030508060203" pitchFamily="34" charset="77"/>
                  <a:cs typeface="Verdana"/>
                </a:rPr>
                <a:t>Rosto ou </a:t>
              </a:r>
              <a:br>
                <a:rPr lang="pt-BR" sz="600" spc="30" dirty="0">
                  <a:solidFill>
                    <a:srgbClr val="202124"/>
                  </a:solidFill>
                  <a:latin typeface="C6 Sans Display" panose="020B0503030508060203" pitchFamily="34" charset="77"/>
                  <a:cs typeface="Verdana"/>
                </a:rPr>
              </a:br>
              <a:r>
                <a:rPr lang="pt-BR" sz="600" spc="30" dirty="0">
                  <a:solidFill>
                    <a:srgbClr val="202124"/>
                  </a:solidFill>
                  <a:latin typeface="C6 Sans Display" panose="020B0503030508060203" pitchFamily="34" charset="77"/>
                  <a:cs typeface="Verdana"/>
                </a:rPr>
                <a:t>plano de fundo </a:t>
              </a:r>
              <a:br>
                <a:rPr lang="pt-BR" sz="600" spc="30" dirty="0">
                  <a:solidFill>
                    <a:srgbClr val="202124"/>
                  </a:solidFill>
                  <a:latin typeface="C6 Sans Display" panose="020B0503030508060203" pitchFamily="34" charset="77"/>
                  <a:cs typeface="Verdana"/>
                </a:rPr>
              </a:br>
              <a:r>
                <a:rPr lang="pt-BR" sz="600" spc="30" dirty="0">
                  <a:solidFill>
                    <a:srgbClr val="202124"/>
                  </a:solidFill>
                  <a:latin typeface="C6 Sans Display" panose="020B0503030508060203" pitchFamily="34" charset="77"/>
                  <a:cs typeface="Verdana"/>
                </a:rPr>
                <a:t>da decisão final </a:t>
              </a:r>
              <a:endParaRPr kumimoji="0" lang="pt-BR" altLang="pt-BR" sz="6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C6 Sans Display" panose="020B0503030508060203" pitchFamily="34" charset="77"/>
              </a:endParaRPr>
            </a:p>
          </p:txBody>
        </p:sp>
        <p:sp>
          <p:nvSpPr>
            <p:cNvPr id="107" name="Arco 106">
              <a:extLst>
                <a:ext uri="{FF2B5EF4-FFF2-40B4-BE49-F238E27FC236}">
                  <a16:creationId xmlns:a16="http://schemas.microsoft.com/office/drawing/2014/main" id="{CAC40573-0D30-FF4B-8666-706B55BB7796}"/>
                </a:ext>
              </a:extLst>
            </p:cNvPr>
            <p:cNvSpPr/>
            <p:nvPr/>
          </p:nvSpPr>
          <p:spPr>
            <a:xfrm rot="5400000" flipH="1">
              <a:off x="6572230" y="3075632"/>
              <a:ext cx="188158" cy="188158"/>
            </a:xfrm>
            <a:prstGeom prst="arc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108" name="Arco 107">
              <a:extLst>
                <a:ext uri="{FF2B5EF4-FFF2-40B4-BE49-F238E27FC236}">
                  <a16:creationId xmlns:a16="http://schemas.microsoft.com/office/drawing/2014/main" id="{28D6B1A5-B0F8-F664-F537-4E4409A0E3DF}"/>
                </a:ext>
              </a:extLst>
            </p:cNvPr>
            <p:cNvSpPr/>
            <p:nvPr/>
          </p:nvSpPr>
          <p:spPr>
            <a:xfrm rot="16200000" flipH="1" flipV="1">
              <a:off x="6572230" y="3933388"/>
              <a:ext cx="188158" cy="188158"/>
            </a:xfrm>
            <a:prstGeom prst="arc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cxnSp>
          <p:nvCxnSpPr>
            <p:cNvPr id="109" name="Conector reto 174">
              <a:extLst>
                <a:ext uri="{FF2B5EF4-FFF2-40B4-BE49-F238E27FC236}">
                  <a16:creationId xmlns:a16="http://schemas.microsoft.com/office/drawing/2014/main" id="{F69B0AB8-0581-26E8-7460-EF4466E094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0047" y="3170921"/>
              <a:ext cx="0" cy="872798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75">
              <a:extLst>
                <a:ext uri="{FF2B5EF4-FFF2-40B4-BE49-F238E27FC236}">
                  <a16:creationId xmlns:a16="http://schemas.microsoft.com/office/drawing/2014/main" id="{4CFA4C7B-2D8D-9BBA-0FD1-337539D96140}"/>
                </a:ext>
              </a:extLst>
            </p:cNvPr>
            <p:cNvCxnSpPr>
              <a:cxnSpLocks/>
            </p:cNvCxnSpPr>
            <p:nvPr/>
          </p:nvCxnSpPr>
          <p:spPr>
            <a:xfrm>
              <a:off x="6521163" y="3075632"/>
              <a:ext cx="149159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76">
              <a:extLst>
                <a:ext uri="{FF2B5EF4-FFF2-40B4-BE49-F238E27FC236}">
                  <a16:creationId xmlns:a16="http://schemas.microsoft.com/office/drawing/2014/main" id="{D0A6BFF3-FDA5-5D77-4E93-34B783A82055}"/>
                </a:ext>
              </a:extLst>
            </p:cNvPr>
            <p:cNvCxnSpPr>
              <a:cxnSpLocks/>
            </p:cNvCxnSpPr>
            <p:nvPr/>
          </p:nvCxnSpPr>
          <p:spPr>
            <a:xfrm>
              <a:off x="2593529" y="4121546"/>
              <a:ext cx="1944053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8CF28D14-CBA6-A5B3-E170-F9F76BBAA14D}"/>
                </a:ext>
              </a:extLst>
            </p:cNvPr>
            <p:cNvSpPr txBox="1"/>
            <p:nvPr/>
          </p:nvSpPr>
          <p:spPr>
            <a:xfrm>
              <a:off x="3391978" y="4191240"/>
              <a:ext cx="8998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ID comp. 1 classificador: SVM </a:t>
              </a:r>
              <a:r>
                <a:rPr lang="pt-BR" sz="600" spc="30" dirty="0" err="1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polyn</a:t>
              </a:r>
              <a:endParaRPr lang="pt-BR" sz="600" spc="30" dirty="0">
                <a:solidFill>
                  <a:srgbClr val="221F1F"/>
                </a:solidFill>
                <a:latin typeface="C6 Sans Display" panose="020B0503030508060203" pitchFamily="34" charset="77"/>
                <a:cs typeface="Verdana"/>
              </a:endParaRPr>
            </a:p>
          </p:txBody>
        </p:sp>
        <p:sp>
          <p:nvSpPr>
            <p:cNvPr id="113" name="CaixaDeTexto 112">
              <a:extLst>
                <a:ext uri="{FF2B5EF4-FFF2-40B4-BE49-F238E27FC236}">
                  <a16:creationId xmlns:a16="http://schemas.microsoft.com/office/drawing/2014/main" id="{81EA9E35-4381-1780-F9C1-7C92C15490F9}"/>
                </a:ext>
              </a:extLst>
            </p:cNvPr>
            <p:cNvSpPr txBox="1"/>
            <p:nvPr/>
          </p:nvSpPr>
          <p:spPr>
            <a:xfrm>
              <a:off x="3391978" y="4613427"/>
              <a:ext cx="87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ID comp. 2 classificador: SVM </a:t>
              </a:r>
              <a:r>
                <a:rPr lang="pt-BR" sz="600" spc="30" dirty="0" err="1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polyn</a:t>
              </a:r>
              <a:endParaRPr lang="pt-BR" sz="600" spc="30" dirty="0">
                <a:solidFill>
                  <a:srgbClr val="221F1F"/>
                </a:solidFill>
                <a:latin typeface="C6 Sans Display" panose="020B0503030508060203" pitchFamily="34" charset="77"/>
                <a:cs typeface="Verdana"/>
              </a:endParaRPr>
            </a:p>
          </p:txBody>
        </p:sp>
        <p:sp>
          <p:nvSpPr>
            <p:cNvPr id="114" name="CaixaDeTexto 113">
              <a:extLst>
                <a:ext uri="{FF2B5EF4-FFF2-40B4-BE49-F238E27FC236}">
                  <a16:creationId xmlns:a16="http://schemas.microsoft.com/office/drawing/2014/main" id="{442B4BFC-7DA9-C6B2-B302-D534AE2BA854}"/>
                </a:ext>
              </a:extLst>
            </p:cNvPr>
            <p:cNvSpPr txBox="1"/>
            <p:nvPr/>
          </p:nvSpPr>
          <p:spPr>
            <a:xfrm>
              <a:off x="3391978" y="5035614"/>
              <a:ext cx="8714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ID comp. 15 classificador: SVM </a:t>
              </a:r>
              <a:r>
                <a:rPr lang="pt-BR" sz="600" spc="30" dirty="0" err="1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polyn</a:t>
              </a:r>
              <a:endParaRPr lang="pt-BR" sz="600" spc="30" dirty="0">
                <a:solidFill>
                  <a:srgbClr val="221F1F"/>
                </a:solidFill>
                <a:latin typeface="C6 Sans Display" panose="020B0503030508060203" pitchFamily="34" charset="77"/>
                <a:cs typeface="Verdana"/>
              </a:endParaRPr>
            </a:p>
          </p:txBody>
        </p:sp>
        <p:sp>
          <p:nvSpPr>
            <p:cNvPr id="115" name="CaixaDeTexto 114">
              <a:extLst>
                <a:ext uri="{FF2B5EF4-FFF2-40B4-BE49-F238E27FC236}">
                  <a16:creationId xmlns:a16="http://schemas.microsoft.com/office/drawing/2014/main" id="{09D64838-13A8-417E-0703-F67C675B5852}"/>
                </a:ext>
              </a:extLst>
            </p:cNvPr>
            <p:cNvSpPr txBox="1"/>
            <p:nvPr/>
          </p:nvSpPr>
          <p:spPr>
            <a:xfrm>
              <a:off x="5214214" y="4613427"/>
              <a:ext cx="99439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classificador de ID de combinação: linear SVM</a:t>
              </a:r>
            </a:p>
          </p:txBody>
        </p:sp>
        <p:sp>
          <p:nvSpPr>
            <p:cNvPr id="116" name="CaixaDeTexto 115">
              <a:extLst>
                <a:ext uri="{FF2B5EF4-FFF2-40B4-BE49-F238E27FC236}">
                  <a16:creationId xmlns:a16="http://schemas.microsoft.com/office/drawing/2014/main" id="{033852EC-E2E0-1268-9E6B-90C05CF88A6A}"/>
                </a:ext>
              </a:extLst>
            </p:cNvPr>
            <p:cNvSpPr txBox="1"/>
            <p:nvPr/>
          </p:nvSpPr>
          <p:spPr>
            <a:xfrm>
              <a:off x="1925880" y="5481715"/>
              <a:ext cx="132624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b="1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5. </a:t>
              </a:r>
              <a:r>
                <a:rPr lang="pt-BR" sz="600" spc="30" dirty="0">
                  <a:solidFill>
                    <a:srgbClr val="202124"/>
                  </a:solidFill>
                  <a:latin typeface="C6 Sans Display" panose="020B0503030508060203" pitchFamily="34" charset="77"/>
                  <a:cs typeface="Verdana"/>
                </a:rPr>
                <a:t>Extrai os componentes de identificação em torno dos pontos de referência </a:t>
              </a:r>
            </a:p>
          </p:txBody>
        </p:sp>
        <p:sp>
          <p:nvSpPr>
            <p:cNvPr id="117" name="CaixaDeTexto 116">
              <a:extLst>
                <a:ext uri="{FF2B5EF4-FFF2-40B4-BE49-F238E27FC236}">
                  <a16:creationId xmlns:a16="http://schemas.microsoft.com/office/drawing/2014/main" id="{A33437BC-407A-39B2-622B-1C118A2B679C}"/>
                </a:ext>
              </a:extLst>
            </p:cNvPr>
            <p:cNvSpPr txBox="1"/>
            <p:nvPr/>
          </p:nvSpPr>
          <p:spPr>
            <a:xfrm>
              <a:off x="3378282" y="5481715"/>
              <a:ext cx="155735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b="1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6. </a:t>
              </a:r>
              <a:r>
                <a:rPr lang="pt-BR" sz="600" spc="30" dirty="0">
                  <a:solidFill>
                    <a:srgbClr val="202124"/>
                  </a:solidFill>
                  <a:latin typeface="C6 Sans Display" panose="020B0503030508060203" pitchFamily="34" charset="77"/>
                  <a:cs typeface="Verdana"/>
                </a:rPr>
                <a:t>Classifica os componentes de identificação com classificadores de componentes </a:t>
              </a:r>
            </a:p>
          </p:txBody>
        </p:sp>
        <p:sp>
          <p:nvSpPr>
            <p:cNvPr id="118" name="CaixaDeTexto 117">
              <a:extLst>
                <a:ext uri="{FF2B5EF4-FFF2-40B4-BE49-F238E27FC236}">
                  <a16:creationId xmlns:a16="http://schemas.microsoft.com/office/drawing/2014/main" id="{5949AE19-8CDC-D5A9-5CBB-5BA3E833719D}"/>
                </a:ext>
              </a:extLst>
            </p:cNvPr>
            <p:cNvSpPr txBox="1"/>
            <p:nvPr/>
          </p:nvSpPr>
          <p:spPr>
            <a:xfrm>
              <a:off x="5214214" y="5481715"/>
              <a:ext cx="15067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b="1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7. </a:t>
              </a:r>
              <a:r>
                <a:rPr lang="pt-BR" sz="600" spc="30" dirty="0">
                  <a:solidFill>
                    <a:srgbClr val="202124"/>
                  </a:solidFill>
                  <a:latin typeface="C6 Sans Display" panose="020B0503030508060203" pitchFamily="34" charset="77"/>
                  <a:cs typeface="Verdana"/>
                </a:rPr>
                <a:t>Combina as saídas do classificador de componentes e identifica a face </a:t>
              </a:r>
            </a:p>
          </p:txBody>
        </p:sp>
        <p:sp>
          <p:nvSpPr>
            <p:cNvPr id="119" name="Arco 118">
              <a:extLst>
                <a:ext uri="{FF2B5EF4-FFF2-40B4-BE49-F238E27FC236}">
                  <a16:creationId xmlns:a16="http://schemas.microsoft.com/office/drawing/2014/main" id="{51167820-838F-4BF6-43FB-38B8F47D353D}"/>
                </a:ext>
              </a:extLst>
            </p:cNvPr>
            <p:cNvSpPr/>
            <p:nvPr/>
          </p:nvSpPr>
          <p:spPr>
            <a:xfrm rot="5400000" flipV="1">
              <a:off x="2283503" y="4613983"/>
              <a:ext cx="188158" cy="188158"/>
            </a:xfrm>
            <a:prstGeom prst="arc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cxnSp>
          <p:nvCxnSpPr>
            <p:cNvPr id="120" name="Conector reto 200">
              <a:extLst>
                <a:ext uri="{FF2B5EF4-FFF2-40B4-BE49-F238E27FC236}">
                  <a16:creationId xmlns:a16="http://schemas.microsoft.com/office/drawing/2014/main" id="{01EA5634-BF53-DC10-1A4B-086AABC00C64}"/>
                </a:ext>
              </a:extLst>
            </p:cNvPr>
            <p:cNvCxnSpPr>
              <a:cxnSpLocks/>
            </p:cNvCxnSpPr>
            <p:nvPr/>
          </p:nvCxnSpPr>
          <p:spPr>
            <a:xfrm>
              <a:off x="2375003" y="4802100"/>
              <a:ext cx="1026722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Arco 120">
              <a:extLst>
                <a:ext uri="{FF2B5EF4-FFF2-40B4-BE49-F238E27FC236}">
                  <a16:creationId xmlns:a16="http://schemas.microsoft.com/office/drawing/2014/main" id="{5CE68733-72B2-6344-F335-7B1CFD0F402C}"/>
                </a:ext>
              </a:extLst>
            </p:cNvPr>
            <p:cNvSpPr/>
            <p:nvPr/>
          </p:nvSpPr>
          <p:spPr>
            <a:xfrm rot="10800000" flipV="1">
              <a:off x="3270030" y="4387273"/>
              <a:ext cx="188158" cy="188158"/>
            </a:xfrm>
            <a:prstGeom prst="arc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122" name="Arco 121">
              <a:extLst>
                <a:ext uri="{FF2B5EF4-FFF2-40B4-BE49-F238E27FC236}">
                  <a16:creationId xmlns:a16="http://schemas.microsoft.com/office/drawing/2014/main" id="{FFA2699C-EE1C-3BE7-CACF-E314249929A2}"/>
                </a:ext>
              </a:extLst>
            </p:cNvPr>
            <p:cNvSpPr/>
            <p:nvPr/>
          </p:nvSpPr>
          <p:spPr>
            <a:xfrm rot="10800000">
              <a:off x="3270030" y="5042924"/>
              <a:ext cx="188158" cy="188158"/>
            </a:xfrm>
            <a:prstGeom prst="arc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cxnSp>
          <p:nvCxnSpPr>
            <p:cNvPr id="123" name="Conector reto 205">
              <a:extLst>
                <a:ext uri="{FF2B5EF4-FFF2-40B4-BE49-F238E27FC236}">
                  <a16:creationId xmlns:a16="http://schemas.microsoft.com/office/drawing/2014/main" id="{15E8B0E1-A21C-5761-944A-713164E7AE14}"/>
                </a:ext>
              </a:extLst>
            </p:cNvPr>
            <p:cNvCxnSpPr>
              <a:cxnSpLocks/>
            </p:cNvCxnSpPr>
            <p:nvPr/>
          </p:nvCxnSpPr>
          <p:spPr>
            <a:xfrm>
              <a:off x="3270029" y="4478656"/>
              <a:ext cx="0" cy="662822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ector reto 208">
              <a:extLst>
                <a:ext uri="{FF2B5EF4-FFF2-40B4-BE49-F238E27FC236}">
                  <a16:creationId xmlns:a16="http://schemas.microsoft.com/office/drawing/2014/main" id="{2F2461E6-9184-C038-5E81-F965A84B09BF}"/>
                </a:ext>
              </a:extLst>
            </p:cNvPr>
            <p:cNvCxnSpPr>
              <a:cxnSpLocks/>
            </p:cNvCxnSpPr>
            <p:nvPr/>
          </p:nvCxnSpPr>
          <p:spPr>
            <a:xfrm>
              <a:off x="3363625" y="4385697"/>
              <a:ext cx="38100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ector reto 210">
              <a:extLst>
                <a:ext uri="{FF2B5EF4-FFF2-40B4-BE49-F238E27FC236}">
                  <a16:creationId xmlns:a16="http://schemas.microsoft.com/office/drawing/2014/main" id="{31561E25-D6E1-53A0-AC46-1993F75FB959}"/>
                </a:ext>
              </a:extLst>
            </p:cNvPr>
            <p:cNvCxnSpPr>
              <a:cxnSpLocks/>
            </p:cNvCxnSpPr>
            <p:nvPr/>
          </p:nvCxnSpPr>
          <p:spPr>
            <a:xfrm>
              <a:off x="3363625" y="5231083"/>
              <a:ext cx="38100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Elipse 211">
              <a:extLst>
                <a:ext uri="{FF2B5EF4-FFF2-40B4-BE49-F238E27FC236}">
                  <a16:creationId xmlns:a16="http://schemas.microsoft.com/office/drawing/2014/main" id="{D20A90F4-9C81-E2D0-857E-F0F7CAC458EA}"/>
                </a:ext>
              </a:extLst>
            </p:cNvPr>
            <p:cNvSpPr/>
            <p:nvPr/>
          </p:nvSpPr>
          <p:spPr>
            <a:xfrm>
              <a:off x="2261894" y="4673550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127" name="Elipse 212">
              <a:extLst>
                <a:ext uri="{FF2B5EF4-FFF2-40B4-BE49-F238E27FC236}">
                  <a16:creationId xmlns:a16="http://schemas.microsoft.com/office/drawing/2014/main" id="{E007CFAE-9BD4-9E8F-4176-2496A9E8634A}"/>
                </a:ext>
              </a:extLst>
            </p:cNvPr>
            <p:cNvSpPr/>
            <p:nvPr/>
          </p:nvSpPr>
          <p:spPr>
            <a:xfrm>
              <a:off x="3391608" y="4365784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128" name="Elipse 213">
              <a:extLst>
                <a:ext uri="{FF2B5EF4-FFF2-40B4-BE49-F238E27FC236}">
                  <a16:creationId xmlns:a16="http://schemas.microsoft.com/office/drawing/2014/main" id="{D6F57963-23AE-7D74-9872-6D5680EB063C}"/>
                </a:ext>
              </a:extLst>
            </p:cNvPr>
            <p:cNvSpPr/>
            <p:nvPr/>
          </p:nvSpPr>
          <p:spPr>
            <a:xfrm>
              <a:off x="3391608" y="4779003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129" name="Elipse 214">
              <a:extLst>
                <a:ext uri="{FF2B5EF4-FFF2-40B4-BE49-F238E27FC236}">
                  <a16:creationId xmlns:a16="http://schemas.microsoft.com/office/drawing/2014/main" id="{2C9FCCA5-A9EB-0A89-5B70-5E53269157E9}"/>
                </a:ext>
              </a:extLst>
            </p:cNvPr>
            <p:cNvSpPr/>
            <p:nvPr/>
          </p:nvSpPr>
          <p:spPr>
            <a:xfrm>
              <a:off x="3391608" y="5209183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130" name="Elipse 215">
              <a:extLst>
                <a:ext uri="{FF2B5EF4-FFF2-40B4-BE49-F238E27FC236}">
                  <a16:creationId xmlns:a16="http://schemas.microsoft.com/office/drawing/2014/main" id="{DB4B3259-E9F1-7012-127B-2418CBABCD00}"/>
                </a:ext>
              </a:extLst>
            </p:cNvPr>
            <p:cNvSpPr/>
            <p:nvPr/>
          </p:nvSpPr>
          <p:spPr>
            <a:xfrm>
              <a:off x="4088501" y="4365784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131" name="Elipse 216">
              <a:extLst>
                <a:ext uri="{FF2B5EF4-FFF2-40B4-BE49-F238E27FC236}">
                  <a16:creationId xmlns:a16="http://schemas.microsoft.com/office/drawing/2014/main" id="{A18AC111-42E0-70E0-80DE-B264BA6E829B}"/>
                </a:ext>
              </a:extLst>
            </p:cNvPr>
            <p:cNvSpPr/>
            <p:nvPr/>
          </p:nvSpPr>
          <p:spPr>
            <a:xfrm>
              <a:off x="4088501" y="4779003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132" name="Elipse 217">
              <a:extLst>
                <a:ext uri="{FF2B5EF4-FFF2-40B4-BE49-F238E27FC236}">
                  <a16:creationId xmlns:a16="http://schemas.microsoft.com/office/drawing/2014/main" id="{2003461D-AA9C-2FD7-509D-B3D0E97308AB}"/>
                </a:ext>
              </a:extLst>
            </p:cNvPr>
            <p:cNvSpPr/>
            <p:nvPr/>
          </p:nvSpPr>
          <p:spPr>
            <a:xfrm>
              <a:off x="4088501" y="5209183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grpSp>
          <p:nvGrpSpPr>
            <p:cNvPr id="133" name="Agrupar 132">
              <a:extLst>
                <a:ext uri="{FF2B5EF4-FFF2-40B4-BE49-F238E27FC236}">
                  <a16:creationId xmlns:a16="http://schemas.microsoft.com/office/drawing/2014/main" id="{66927C29-8741-A2B8-0869-1999C42D3D68}"/>
                </a:ext>
              </a:extLst>
            </p:cNvPr>
            <p:cNvGrpSpPr/>
            <p:nvPr/>
          </p:nvGrpSpPr>
          <p:grpSpPr>
            <a:xfrm flipH="1">
              <a:off x="4042304" y="4387273"/>
              <a:ext cx="188159" cy="843809"/>
              <a:chOff x="6272310" y="3001029"/>
              <a:chExt cx="188159" cy="843809"/>
            </a:xfrm>
          </p:grpSpPr>
          <p:sp>
            <p:nvSpPr>
              <p:cNvPr id="134" name="Arco 133">
                <a:extLst>
                  <a:ext uri="{FF2B5EF4-FFF2-40B4-BE49-F238E27FC236}">
                    <a16:creationId xmlns:a16="http://schemas.microsoft.com/office/drawing/2014/main" id="{F5C7555C-D1F1-FDB4-7BBF-0367DA60391B}"/>
                  </a:ext>
                </a:extLst>
              </p:cNvPr>
              <p:cNvSpPr/>
              <p:nvPr/>
            </p:nvSpPr>
            <p:spPr>
              <a:xfrm rot="10800000" flipV="1">
                <a:off x="6272311" y="3001029"/>
                <a:ext cx="188158" cy="188158"/>
              </a:xfrm>
              <a:prstGeom prst="arc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sp>
            <p:nvSpPr>
              <p:cNvPr id="135" name="Arco 134">
                <a:extLst>
                  <a:ext uri="{FF2B5EF4-FFF2-40B4-BE49-F238E27FC236}">
                    <a16:creationId xmlns:a16="http://schemas.microsoft.com/office/drawing/2014/main" id="{FFACAD1E-8318-07B6-C7DD-5726B9D0B7BF}"/>
                  </a:ext>
                </a:extLst>
              </p:cNvPr>
              <p:cNvSpPr/>
              <p:nvPr/>
            </p:nvSpPr>
            <p:spPr>
              <a:xfrm rot="10800000">
                <a:off x="6272311" y="3656680"/>
                <a:ext cx="188158" cy="188158"/>
              </a:xfrm>
              <a:prstGeom prst="arc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C6 Sans Display" panose="020B0503030508060203" pitchFamily="34" charset="77"/>
                </a:endParaRPr>
              </a:p>
            </p:txBody>
          </p:sp>
          <p:cxnSp>
            <p:nvCxnSpPr>
              <p:cNvPr id="136" name="Conector reto 220">
                <a:extLst>
                  <a:ext uri="{FF2B5EF4-FFF2-40B4-BE49-F238E27FC236}">
                    <a16:creationId xmlns:a16="http://schemas.microsoft.com/office/drawing/2014/main" id="{1D3EB9B1-100A-80AB-E2A2-4453F2A9E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72310" y="3092412"/>
                <a:ext cx="0" cy="662822"/>
              </a:xfrm>
              <a:prstGeom prst="line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7" name="Conector reto 222">
              <a:extLst>
                <a:ext uri="{FF2B5EF4-FFF2-40B4-BE49-F238E27FC236}">
                  <a16:creationId xmlns:a16="http://schemas.microsoft.com/office/drawing/2014/main" id="{51675FBE-051A-C9E6-4B5F-A512A8BB5CD3}"/>
                </a:ext>
              </a:extLst>
            </p:cNvPr>
            <p:cNvCxnSpPr>
              <a:cxnSpLocks/>
            </p:cNvCxnSpPr>
            <p:nvPr/>
          </p:nvCxnSpPr>
          <p:spPr>
            <a:xfrm>
              <a:off x="4118564" y="4802100"/>
              <a:ext cx="1131805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Elipse 224">
              <a:extLst>
                <a:ext uri="{FF2B5EF4-FFF2-40B4-BE49-F238E27FC236}">
                  <a16:creationId xmlns:a16="http://schemas.microsoft.com/office/drawing/2014/main" id="{6E461FBD-3673-65DA-DA23-E159E143370C}"/>
                </a:ext>
              </a:extLst>
            </p:cNvPr>
            <p:cNvSpPr/>
            <p:nvPr/>
          </p:nvSpPr>
          <p:spPr>
            <a:xfrm>
              <a:off x="5206101" y="4779003"/>
              <a:ext cx="45719" cy="4571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C6 Sans Display" panose="020B0503030508060203" pitchFamily="34" charset="77"/>
              </a:endParaRPr>
            </a:p>
          </p:txBody>
        </p:sp>
        <p:sp>
          <p:nvSpPr>
            <p:cNvPr id="139" name="CaixaDeTexto 138">
              <a:extLst>
                <a:ext uri="{FF2B5EF4-FFF2-40B4-BE49-F238E27FC236}">
                  <a16:creationId xmlns:a16="http://schemas.microsoft.com/office/drawing/2014/main" id="{C4F505AE-8CA1-9D4E-5E66-7CF3B0861B42}"/>
                </a:ext>
              </a:extLst>
            </p:cNvPr>
            <p:cNvSpPr txBox="1"/>
            <p:nvPr/>
          </p:nvSpPr>
          <p:spPr>
            <a:xfrm>
              <a:off x="4497800" y="3984967"/>
              <a:ext cx="219444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065">
                <a:spcAft>
                  <a:spcPts val="900"/>
                </a:spcAft>
                <a:tabLst>
                  <a:tab pos="185420" algn="l"/>
                </a:tabLst>
              </a:pPr>
              <a:r>
                <a:rPr lang="pt-BR" sz="600" spc="30" dirty="0">
                  <a:solidFill>
                    <a:srgbClr val="221F1F"/>
                  </a:solidFill>
                  <a:latin typeface="C6 Sans Display" panose="020B0503030508060203" pitchFamily="34" charset="77"/>
                  <a:cs typeface="Verdana"/>
                </a:rPr>
                <a:t>Envia as localizações detectadas dos 14 pontos de referência para o módulo de identificação </a:t>
              </a:r>
            </a:p>
          </p:txBody>
        </p:sp>
        <p:cxnSp>
          <p:nvCxnSpPr>
            <p:cNvPr id="140" name="Conector reto 228">
              <a:extLst>
                <a:ext uri="{FF2B5EF4-FFF2-40B4-BE49-F238E27FC236}">
                  <a16:creationId xmlns:a16="http://schemas.microsoft.com/office/drawing/2014/main" id="{7283ECA8-AC94-DDBA-DEDD-0BC6E9D186C6}"/>
                </a:ext>
              </a:extLst>
            </p:cNvPr>
            <p:cNvCxnSpPr>
              <a:cxnSpLocks/>
            </p:cNvCxnSpPr>
            <p:nvPr/>
          </p:nvCxnSpPr>
          <p:spPr>
            <a:xfrm>
              <a:off x="6571169" y="4121546"/>
              <a:ext cx="95140" cy="0"/>
            </a:xfrm>
            <a:prstGeom prst="line">
              <a:avLst/>
            </a:prstGeom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object 9">
              <a:extLst>
                <a:ext uri="{FF2B5EF4-FFF2-40B4-BE49-F238E27FC236}">
                  <a16:creationId xmlns:a16="http://schemas.microsoft.com/office/drawing/2014/main" id="{72FD3941-5083-5EF9-C968-2C9EF399CD2A}"/>
                </a:ext>
              </a:extLst>
            </p:cNvPr>
            <p:cNvSpPr txBox="1"/>
            <p:nvPr/>
          </p:nvSpPr>
          <p:spPr>
            <a:xfrm>
              <a:off x="2015574" y="6063915"/>
              <a:ext cx="4923059" cy="10515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065">
                <a:spcBef>
                  <a:spcPts val="100"/>
                </a:spcBef>
                <a:tabLst>
                  <a:tab pos="185420" algn="l"/>
                </a:tabLst>
              </a:pPr>
              <a:r>
                <a:rPr lang="pt-BR" sz="600" spc="3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6 Sans Display" panose="020B0503030508060203" pitchFamily="34" charset="77"/>
                  <a:cs typeface="Verdana"/>
                </a:rPr>
                <a:t>Obs</a:t>
              </a:r>
              <a:r>
                <a:rPr lang="pt-BR" sz="600" spc="3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6 Sans Display" panose="020B0503030508060203" pitchFamily="34" charset="77"/>
                  <a:cs typeface="Verdana"/>
                </a:rPr>
                <a:t>: SVM (</a:t>
              </a:r>
              <a:r>
                <a:rPr lang="pt-BR" sz="600" spc="3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C6 Sans Display" panose="020B0503030508060203" pitchFamily="34" charset="77"/>
                  <a:cs typeface="Verdana"/>
                </a:rPr>
                <a:t>Support</a:t>
              </a:r>
              <a:r>
                <a:rPr lang="pt-BR" sz="600" spc="3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6 Sans Display" panose="020B0503030508060203" pitchFamily="34" charset="77"/>
                  <a:cs typeface="Verdana"/>
                </a:rPr>
                <a:t> Vector Machine) é o algoritmo utilizado para processamento e comparação das imagens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0637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D627E3-38B0-1308-E76F-9587BDFE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 descr="Imagem em preto e branco&#10;&#10;Descrição gerada automaticamente">
            <a:extLst>
              <a:ext uri="{FF2B5EF4-FFF2-40B4-BE49-F238E27FC236}">
                <a16:creationId xmlns:a16="http://schemas.microsoft.com/office/drawing/2014/main" id="{31D1DC26-6EEC-8C53-45C7-FFB1C27C24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3217"/>
          <a:stretch/>
        </p:blipFill>
        <p:spPr>
          <a:xfrm>
            <a:off x="7636213" y="6344141"/>
            <a:ext cx="1283241" cy="3457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73CF9C7-7AAA-A5DB-5FB2-4510AC2508B3}"/>
              </a:ext>
            </a:extLst>
          </p:cNvPr>
          <p:cNvSpPr txBox="1"/>
          <p:nvPr/>
        </p:nvSpPr>
        <p:spPr>
          <a:xfrm>
            <a:off x="213154" y="1197255"/>
            <a:ext cx="92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pt-BR" sz="2400" b="1" dirty="0">
                <a:latin typeface="C6 Sans Display Light" panose="020B0303030508060203" pitchFamily="34" charset="77"/>
              </a:rPr>
              <a:t>Transparência e Segurança |</a:t>
            </a:r>
            <a:r>
              <a:rPr lang="pt-BR" sz="2400" b="1" dirty="0">
                <a:solidFill>
                  <a:srgbClr val="951915"/>
                </a:solidFill>
                <a:latin typeface="C6 Sans Display Light" panose="020B0303030508060203" pitchFamily="34" charset="77"/>
              </a:rPr>
              <a:t>  </a:t>
            </a:r>
            <a:r>
              <a:rPr lang="pt-BR" sz="2400" b="1" dirty="0">
                <a:solidFill>
                  <a:srgbClr val="FFC000"/>
                </a:solidFill>
                <a:latin typeface="C6 Sans Display Light" panose="020B0303030508060203" pitchFamily="34" charset="77"/>
              </a:rPr>
              <a:t>jornada de contratação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ABE571B-3D7C-E282-A6BA-62B20672C63D}"/>
              </a:ext>
            </a:extLst>
          </p:cNvPr>
          <p:cNvSpPr/>
          <p:nvPr/>
        </p:nvSpPr>
        <p:spPr>
          <a:xfrm>
            <a:off x="0" y="1197255"/>
            <a:ext cx="104273" cy="473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62DFCF24-D1C7-E8D3-6A9B-F3D31A261427}"/>
              </a:ext>
            </a:extLst>
          </p:cNvPr>
          <p:cNvGrpSpPr/>
          <p:nvPr/>
        </p:nvGrpSpPr>
        <p:grpSpPr>
          <a:xfrm>
            <a:off x="104273" y="1955260"/>
            <a:ext cx="8905346" cy="4388881"/>
            <a:chOff x="104273" y="2396661"/>
            <a:chExt cx="8009713" cy="3947480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DECE18E5-413D-B3AF-F913-DDF89D072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273" y="2396661"/>
              <a:ext cx="1716825" cy="3070800"/>
            </a:xfrm>
            <a:prstGeom prst="rect">
              <a:avLst/>
            </a:prstGeom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A9F408AE-967A-7BA2-CFA3-AA2E3F90F9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" t="35071"/>
            <a:stretch/>
          </p:blipFill>
          <p:spPr bwMode="auto">
            <a:xfrm>
              <a:off x="104273" y="4566727"/>
              <a:ext cx="1740646" cy="177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6">
              <a:extLst>
                <a:ext uri="{FF2B5EF4-FFF2-40B4-BE49-F238E27FC236}">
                  <a16:creationId xmlns:a16="http://schemas.microsoft.com/office/drawing/2014/main" id="{12DF837D-DEB9-550E-D492-F6B7142EB6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363" y="4672092"/>
              <a:ext cx="1526565" cy="1561793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8F758BB8-9045-264C-E2BC-A50C43E0B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688" y="2518291"/>
              <a:ext cx="1409915" cy="1335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96C58E43-291D-6B23-6B42-BB6CAC976AA0}"/>
                </a:ext>
              </a:extLst>
            </p:cNvPr>
            <p:cNvCxnSpPr>
              <a:cxnSpLocks/>
            </p:cNvCxnSpPr>
            <p:nvPr/>
          </p:nvCxnSpPr>
          <p:spPr>
            <a:xfrm>
              <a:off x="1844919" y="6175622"/>
              <a:ext cx="604444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5B367B9A-6A59-D07D-543D-8C372E405415}"/>
                </a:ext>
              </a:extLst>
            </p:cNvPr>
            <p:cNvSpPr/>
            <p:nvPr/>
          </p:nvSpPr>
          <p:spPr>
            <a:xfrm>
              <a:off x="4580372" y="3028516"/>
              <a:ext cx="3533614" cy="2075982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dirty="0">
                  <a:solidFill>
                    <a:srgbClr val="FF0000"/>
                  </a:solidFill>
                  <a:latin typeface="C6 Sans Display Light" panose="020B0303030508060203" pitchFamily="34" charset="77"/>
                </a:rPr>
                <a:t>vídeo</a:t>
              </a:r>
            </a:p>
          </p:txBody>
        </p:sp>
        <p:pic>
          <p:nvPicPr>
            <p:cNvPr id="14" name="DICAS DE COMO TER UMA BOA RELAÇÃO COM O SEU EMPRÉSTIMO CONTRATADO _ C6 CONSIG">
              <a:hlinkClick r:id="" action="ppaction://media"/>
              <a:extLst>
                <a:ext uri="{FF2B5EF4-FFF2-40B4-BE49-F238E27FC236}">
                  <a16:creationId xmlns:a16="http://schemas.microsoft.com/office/drawing/2014/main" id="{05F42C6F-9303-E005-7417-A422BC753417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4580372" y="3035292"/>
              <a:ext cx="3533614" cy="2075982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06EF3217-90CA-CE21-A4B9-B3553B08ED04}"/>
                </a:ext>
              </a:extLst>
            </p:cNvPr>
            <p:cNvSpPr txBox="1"/>
            <p:nvPr/>
          </p:nvSpPr>
          <p:spPr>
            <a:xfrm>
              <a:off x="3975928" y="2789071"/>
              <a:ext cx="24427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000" dirty="0">
                  <a:solidFill>
                    <a:srgbClr val="111111"/>
                  </a:solidFill>
                  <a:latin typeface="C6 Sans Display Light" panose="020B0303030508060203" pitchFamily="34" charset="77"/>
                </a:rPr>
                <a:t>...parte final do vídeo.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67F2CE78-1C01-DA19-C96B-F60781060D60}"/>
                </a:ext>
              </a:extLst>
            </p:cNvPr>
            <p:cNvSpPr/>
            <p:nvPr/>
          </p:nvSpPr>
          <p:spPr>
            <a:xfrm>
              <a:off x="104273" y="2396661"/>
              <a:ext cx="1716825" cy="3947480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C0BFCF90-4E60-119D-5562-D2A4CDB61550}"/>
                </a:ext>
              </a:extLst>
            </p:cNvPr>
            <p:cNvSpPr txBox="1"/>
            <p:nvPr/>
          </p:nvSpPr>
          <p:spPr>
            <a:xfrm>
              <a:off x="2162484" y="4119807"/>
              <a:ext cx="1233697" cy="246221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PT" sz="1000" dirty="0">
                  <a:latin typeface="C6 Sans Display Light" panose="020B0303030508060203" pitchFamily="34" charset="77"/>
                </a:rPr>
                <a:t>Via do contrato.</a:t>
              </a:r>
            </a:p>
          </p:txBody>
        </p:sp>
        <p:cxnSp>
          <p:nvCxnSpPr>
            <p:cNvPr id="18" name="Conector de Seta Reta 17">
              <a:extLst>
                <a:ext uri="{FF2B5EF4-FFF2-40B4-BE49-F238E27FC236}">
                  <a16:creationId xmlns:a16="http://schemas.microsoft.com/office/drawing/2014/main" id="{243F8607-DC65-08A8-D89C-0C43709DF1C6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1844919" y="4242918"/>
              <a:ext cx="317565" cy="0"/>
            </a:xfrm>
            <a:prstGeom prst="straightConnector1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936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D627E3-38B0-1308-E76F-9587BDFE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 descr="Imagem em preto e branco&#10;&#10;Descrição gerada automaticamente">
            <a:extLst>
              <a:ext uri="{FF2B5EF4-FFF2-40B4-BE49-F238E27FC236}">
                <a16:creationId xmlns:a16="http://schemas.microsoft.com/office/drawing/2014/main" id="{31D1DC26-6EEC-8C53-45C7-FFB1C27C2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3217"/>
          <a:stretch/>
        </p:blipFill>
        <p:spPr>
          <a:xfrm>
            <a:off x="7636213" y="6344141"/>
            <a:ext cx="1283241" cy="3457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73CF9C7-7AAA-A5DB-5FB2-4510AC2508B3}"/>
              </a:ext>
            </a:extLst>
          </p:cNvPr>
          <p:cNvSpPr txBox="1"/>
          <p:nvPr/>
        </p:nvSpPr>
        <p:spPr>
          <a:xfrm>
            <a:off x="213154" y="1197255"/>
            <a:ext cx="9283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/>
            <a:r>
              <a:rPr lang="pt-BR" sz="2400" b="1" dirty="0">
                <a:latin typeface="C6 Sans Display Light" panose="020B0303030508060203" pitchFamily="34" charset="77"/>
              </a:rPr>
              <a:t>Transparência e Segurança |  </a:t>
            </a:r>
            <a:r>
              <a:rPr lang="pt-BR" sz="2400" b="1" dirty="0">
                <a:solidFill>
                  <a:srgbClr val="FFC000"/>
                </a:solidFill>
                <a:latin typeface="C6 Sans Display Light" panose="020B0303030508060203" pitchFamily="34" charset="77"/>
              </a:rPr>
              <a:t>canais de atendimento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ABE571B-3D7C-E282-A6BA-62B20672C63D}"/>
              </a:ext>
            </a:extLst>
          </p:cNvPr>
          <p:cNvSpPr/>
          <p:nvPr/>
        </p:nvSpPr>
        <p:spPr>
          <a:xfrm>
            <a:off x="0" y="1197255"/>
            <a:ext cx="104273" cy="47324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01DC2C5-9165-F3E5-E1C7-83CA18293E35}"/>
              </a:ext>
            </a:extLst>
          </p:cNvPr>
          <p:cNvGrpSpPr/>
          <p:nvPr/>
        </p:nvGrpSpPr>
        <p:grpSpPr>
          <a:xfrm>
            <a:off x="213153" y="1972719"/>
            <a:ext cx="8853025" cy="4494795"/>
            <a:chOff x="213154" y="2466557"/>
            <a:chExt cx="7880354" cy="4000957"/>
          </a:xfrm>
        </p:grpSpPr>
        <p:pic>
          <p:nvPicPr>
            <p:cNvPr id="3" name="Picture 2" descr="Interface gráfica do usuário, Texto, Aplicativo, chat ou mensagem de texto&#10;&#10;Descrição gerada automaticamente">
              <a:extLst>
                <a:ext uri="{FF2B5EF4-FFF2-40B4-BE49-F238E27FC236}">
                  <a16:creationId xmlns:a16="http://schemas.microsoft.com/office/drawing/2014/main" id="{85F7DBD6-0C34-C46A-C237-6FED5D8321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32"/>
            <a:stretch/>
          </p:blipFill>
          <p:spPr bwMode="auto">
            <a:xfrm>
              <a:off x="270399" y="2756953"/>
              <a:ext cx="1825329" cy="1344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Interface gráfica do usuário, Texto, Aplicativo, chat ou mensagem de texto&#10;&#10;Descrição gerada automaticamente">
              <a:extLst>
                <a:ext uri="{FF2B5EF4-FFF2-40B4-BE49-F238E27FC236}">
                  <a16:creationId xmlns:a16="http://schemas.microsoft.com/office/drawing/2014/main" id="{2571C5EC-88E9-CCF2-F7F0-3BFCE3523B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32"/>
            <a:stretch/>
          </p:blipFill>
          <p:spPr bwMode="auto">
            <a:xfrm>
              <a:off x="2044426" y="2756953"/>
              <a:ext cx="1825329" cy="1344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Interface gráfica do usuário, Texto, Aplicativo, chat ou mensagem de texto&#10;&#10;Descrição gerada automaticamente">
              <a:extLst>
                <a:ext uri="{FF2B5EF4-FFF2-40B4-BE49-F238E27FC236}">
                  <a16:creationId xmlns:a16="http://schemas.microsoft.com/office/drawing/2014/main" id="{9E22E7C7-56B7-97C0-894D-6BA2F3A7BD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347"/>
            <a:stretch/>
          </p:blipFill>
          <p:spPr bwMode="auto">
            <a:xfrm>
              <a:off x="3818452" y="2756953"/>
              <a:ext cx="1825328" cy="1344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F3D57CAF-6D9F-7600-C95C-BC1557C162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3141" y="4707152"/>
              <a:ext cx="4470367" cy="4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C12211B-75B3-5936-80DF-BB4C0BBA8C8D}"/>
                </a:ext>
              </a:extLst>
            </p:cNvPr>
            <p:cNvSpPr txBox="1"/>
            <p:nvPr/>
          </p:nvSpPr>
          <p:spPr>
            <a:xfrm>
              <a:off x="213154" y="2466557"/>
              <a:ext cx="28555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b="1" dirty="0">
                  <a:latin typeface="C6 Sans Display Light" panose="020B0303030508060203" pitchFamily="34" charset="77"/>
                </a:rPr>
                <a:t>Via SMS ao final da contratação: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717F4E3B-5968-D15B-1E61-87FCD3046131}"/>
                </a:ext>
              </a:extLst>
            </p:cNvPr>
            <p:cNvSpPr txBox="1"/>
            <p:nvPr/>
          </p:nvSpPr>
          <p:spPr>
            <a:xfrm>
              <a:off x="3565896" y="4460931"/>
              <a:ext cx="28555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b="1" dirty="0">
                  <a:latin typeface="C6 Sans Display Light" panose="020B0303030508060203" pitchFamily="34" charset="77"/>
                </a:rPr>
                <a:t>Na Cédula de Crédito Bancário:</a:t>
              </a:r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8AAE3A9D-EEC0-7A99-4A1A-3DD34F151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229" y="5510041"/>
              <a:ext cx="4705418" cy="957473"/>
            </a:xfrm>
            <a:prstGeom prst="rect">
              <a:avLst/>
            </a:prstGeom>
            <a:ln w="19050">
              <a:solidFill>
                <a:srgbClr val="FFC000"/>
              </a:solidFill>
            </a:ln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85F9DC93-DF98-E295-84DC-1622863E24FE}"/>
                </a:ext>
              </a:extLst>
            </p:cNvPr>
            <p:cNvSpPr txBox="1"/>
            <p:nvPr/>
          </p:nvSpPr>
          <p:spPr>
            <a:xfrm>
              <a:off x="213154" y="5297907"/>
              <a:ext cx="285550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b="1" dirty="0">
                  <a:latin typeface="C6 Sans Display Light" panose="020B0303030508060203" pitchFamily="34" charset="77"/>
                </a:rPr>
                <a:t>No website: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3897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2000" dirty="0" smtClean="0">
            <a:solidFill>
              <a:schemeClr val="bg1"/>
            </a:solidFill>
            <a:latin typeface="Founders Grotesk Regular" panose="020B050303020206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2000" dirty="0" smtClean="0">
            <a:solidFill>
              <a:schemeClr val="bg1"/>
            </a:solidFill>
            <a:latin typeface="Founders Grotesk Regular" panose="020B050303020206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359</TotalTime>
  <Words>473</Words>
  <Application>Microsoft Macintosh PowerPoint</Application>
  <PresentationFormat>Apresentação na tela (4:3)</PresentationFormat>
  <Paragraphs>68</Paragraphs>
  <Slides>13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13</vt:i4>
      </vt:variant>
    </vt:vector>
  </HeadingPairs>
  <TitlesOfParts>
    <vt:vector size="24" baseType="lpstr">
      <vt:lpstr>Aptos</vt:lpstr>
      <vt:lpstr>Aptos SemiBold</vt:lpstr>
      <vt:lpstr>Arial</vt:lpstr>
      <vt:lpstr>C6 Sans Display</vt:lpstr>
      <vt:lpstr>C6 Sans Display Light</vt:lpstr>
      <vt:lpstr>Calibri</vt:lpstr>
      <vt:lpstr>Founders Grotesk Regular</vt:lpstr>
      <vt:lpstr>Founders Grotesk Semibold</vt:lpstr>
      <vt:lpstr>Tema do Office</vt:lpstr>
      <vt:lpstr>Personalizar design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Disarme</dc:creator>
  <cp:lastModifiedBy>Diogo Tomaz</cp:lastModifiedBy>
  <cp:revision>61</cp:revision>
  <dcterms:created xsi:type="dcterms:W3CDTF">2019-11-05T14:44:59Z</dcterms:created>
  <dcterms:modified xsi:type="dcterms:W3CDTF">2024-09-25T23:33:53Z</dcterms:modified>
</cp:coreProperties>
</file>