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7132"/>
    <a:srgbClr val="8C5348"/>
    <a:srgbClr val="D8D8D8"/>
    <a:srgbClr val="8719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37717A-BEC2-4FAF-9BDE-E724A735F48A}" v="16" dt="2024-09-25T22:13:37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24630-E99D-480A-8FBA-17E299E527F9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F3844-6323-4843-88AA-802C47436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75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F3844-6323-4843-88AA-802C47436C8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F3844-6323-4843-88AA-802C47436C8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67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BBDFA-529C-54B9-FC93-A54C3A9C7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81EAD7-2345-7786-5C51-C43B81CAD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E591A4-B920-042B-8825-1A0F5C52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1A66B1-C542-901D-93B5-E4075BC5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F0FE64-840E-7DCE-9C90-93F6AA25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12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4D167-7743-6B85-AC41-0CE0C654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E1B7D3-8645-FEAC-A71D-56AC422F9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0C3996-3C6C-7730-2FC0-72AEFC529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20110E-1373-FE08-E687-CF06E3133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936F56-DD58-8D5E-7F81-AAAFD9A6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0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9EC78B-79EA-6E76-06B2-ECF3551F7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45CD41-58A0-CDD8-EA7B-32086E41E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83CA8F-90EC-D644-5009-04DD4EAA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6443D4-EAE7-DCBC-FA04-71E880AE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ACB12B-7D6F-CF4D-9C4B-86A22933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1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9F30E-67B6-D7D3-7CBC-1C4CF3B9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CB6C4D-67AE-FB1E-C2FB-8E912259B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DC1DDB-EAE5-2B59-120A-63B77ED5F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129375-3C62-923D-DAC9-2523490D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79086D-C416-F718-04FA-B82A695C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4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7117F-14B6-13E9-4F4E-D6ADCF61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AF3253-2E98-560E-1A94-A0FC59B73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801F98-0FCA-B6BB-DB55-56F94A20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8CD29E-E617-ECFB-38BA-CB968D62F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F0884E-7809-F795-16A0-FCBB3474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41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F57F2-E3B0-B710-0166-0EFC079ED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2C651C-9850-E450-2AD4-6D59472A5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048C9DA-7ADA-E6D8-4D64-402B0B5FC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823185-835B-2F97-CA54-C435ACDE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48DA8D-5D93-36CC-DBC9-B8725832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AB0FFF-69B6-A743-A981-C12AC0F5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04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661D4-A898-BCA0-5A6A-6419151F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C94756-F5CD-A9C7-F2F8-B6EEC25A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75E37C-BB04-ED4A-1368-0DF269A70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D962A94-0E34-53F4-A84E-88DA859E0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8D65B3A-9844-F45A-634D-EB8A9E915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5426458-D969-035C-F0BB-1BC3BB39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95011B-0FF7-EECE-BF0C-ED2445596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44B900C-CA24-D62F-0855-3104D545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93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E6953-60C9-18D3-838A-F281476E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BAE87B-F495-EA4B-0AE2-4AF30377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59B724A-763E-1C66-0F1E-3E6F7EDC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A163DCF-AF62-AF57-F005-D38B3091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16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13B5961-57BD-C601-8B0B-415D971C5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7DA843E-4FE7-3669-CDD3-C0FF7487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FD9DCF6-CB59-5CFA-9F2C-F843D1C0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59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1F431-8BF4-1DD7-AF51-C49C3850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E88B18-CC31-19D7-9C6D-EE3BC556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BAD76A9-7AC3-A4FD-4005-91B40DFC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996C9C-5557-F9DB-BE0A-2A98CD93B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679D8E-8F82-0309-BCDF-6D73451C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C42616-32B9-4AE3-D246-B4F219541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30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6312A-CCF9-150B-ED98-55BDFDB2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09472FD-DB5B-4209-F03B-9D95EB76A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7ECCF5-488E-54F0-14EF-5858BD987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B456B2-0CA9-BBE7-CE46-D12322ED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C4427C-F4D7-971F-0973-0508E042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BE43F2-4F86-DFF5-FB6B-04AAA11C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23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7AECA9-6BAC-67FB-54C1-1FDDD82E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1B5BBE-8C8D-F907-8EB8-47377D0AA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A740A7-6C14-B25E-BFD1-BB66C2F5D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8E5F52-FE59-41C5-B54D-F7A5EED1CC91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F3520E-0F01-A8FE-E972-E1A5D8DD5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0E3D69-BD31-A540-0E77-3495A2A70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57C54D-E5FA-4738-BBC6-5476BC65B2D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20B38E8-AC50-1946-4F20-B31CF015AAE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691938" y="63500"/>
            <a:ext cx="46513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#interna</a:t>
            </a:r>
          </a:p>
        </p:txBody>
      </p:sp>
    </p:spTree>
    <p:extLst>
      <p:ext uri="{BB962C8B-B14F-4D97-AF65-F5344CB8AC3E}">
        <p14:creationId xmlns:p14="http://schemas.microsoft.com/office/powerpoint/2010/main" val="19180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Imagem 2" descr="Histograma&#10;&#10;Descrição gerada automaticamente">
            <a:extLst>
              <a:ext uri="{FF2B5EF4-FFF2-40B4-BE49-F238E27FC236}">
                <a16:creationId xmlns:a16="http://schemas.microsoft.com/office/drawing/2014/main" id="{A33685F2-24EC-9FB9-8ECA-A60DF1A4F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6521" cy="608676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3716ECD-10D1-0202-60E1-97675952D040}"/>
              </a:ext>
            </a:extLst>
          </p:cNvPr>
          <p:cNvSpPr txBox="1"/>
          <p:nvPr/>
        </p:nvSpPr>
        <p:spPr>
          <a:xfrm>
            <a:off x="3050642" y="6114000"/>
            <a:ext cx="6105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Lucineia Possar</a:t>
            </a:r>
          </a:p>
          <a:p>
            <a:pPr algn="ctr"/>
            <a:r>
              <a:rPr lang="pt-BR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Diretora Jurídica do Banco do Brasil</a:t>
            </a:r>
          </a:p>
        </p:txBody>
      </p:sp>
    </p:spTree>
    <p:extLst>
      <p:ext uri="{BB962C8B-B14F-4D97-AF65-F5344CB8AC3E}">
        <p14:creationId xmlns:p14="http://schemas.microsoft.com/office/powerpoint/2010/main" val="322982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428F603-6F10-AA0F-414F-20745382CF7C}"/>
              </a:ext>
            </a:extLst>
          </p:cNvPr>
          <p:cNvSpPr txBox="1"/>
          <p:nvPr/>
        </p:nvSpPr>
        <p:spPr>
          <a:xfrm>
            <a:off x="5859032" y="456894"/>
            <a:ext cx="9060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Aspectos Econômicos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48C9D9-3D38-72C9-5C8C-D5761709375E}"/>
              </a:ext>
            </a:extLst>
          </p:cNvPr>
          <p:cNvSpPr txBox="1"/>
          <p:nvPr/>
        </p:nvSpPr>
        <p:spPr>
          <a:xfrm>
            <a:off x="2590451" y="2532190"/>
            <a:ext cx="7385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Importância do Crédito e a Ordem Econômica</a:t>
            </a:r>
          </a:p>
        </p:txBody>
      </p:sp>
      <p:pic>
        <p:nvPicPr>
          <p:cNvPr id="5" name="Gráfico 4" descr="Empréstimo estrutura de tópicos">
            <a:extLst>
              <a:ext uri="{FF2B5EF4-FFF2-40B4-BE49-F238E27FC236}">
                <a16:creationId xmlns:a16="http://schemas.microsoft.com/office/drawing/2014/main" id="{487EE22A-30E5-4DAB-BA65-1E343713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6145" y="2157573"/>
            <a:ext cx="914400" cy="109869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E48A0DC-64A6-55E0-A71A-D4F704519816}"/>
              </a:ext>
            </a:extLst>
          </p:cNvPr>
          <p:cNvSpPr txBox="1"/>
          <p:nvPr/>
        </p:nvSpPr>
        <p:spPr>
          <a:xfrm>
            <a:off x="2620712" y="3562214"/>
            <a:ext cx="513627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Sistema Financeiro Nacional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2"/>
              </a:solidFill>
              <a:latin typeface="BancoDoBrasil Textos" panose="00000500000000000000" pitchFamily="2" charset="0"/>
            </a:endParaRPr>
          </a:p>
        </p:txBody>
      </p:sp>
      <p:pic>
        <p:nvPicPr>
          <p:cNvPr id="7" name="Gráfico 6" descr="Imposto estrutura de tópicos">
            <a:extLst>
              <a:ext uri="{FF2B5EF4-FFF2-40B4-BE49-F238E27FC236}">
                <a16:creationId xmlns:a16="http://schemas.microsoft.com/office/drawing/2014/main" id="{9AAB39C1-7620-FF18-6A38-A2369684B1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6145" y="4208812"/>
            <a:ext cx="914400" cy="1205031"/>
          </a:xfrm>
          <a:prstGeom prst="rect">
            <a:avLst/>
          </a:prstGeom>
        </p:spPr>
      </p:pic>
      <p:pic>
        <p:nvPicPr>
          <p:cNvPr id="8" name="Gráfico 7" descr="Transferência1 estrutura de tópicos">
            <a:extLst>
              <a:ext uri="{FF2B5EF4-FFF2-40B4-BE49-F238E27FC236}">
                <a16:creationId xmlns:a16="http://schemas.microsoft.com/office/drawing/2014/main" id="{89CE8467-11BB-1AFC-33B5-D711263C8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6239" y="3118089"/>
            <a:ext cx="914400" cy="122890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4C52357-ABFB-1478-B862-3E8C89ACFCBB}"/>
              </a:ext>
            </a:extLst>
          </p:cNvPr>
          <p:cNvSpPr txBox="1"/>
          <p:nvPr/>
        </p:nvSpPr>
        <p:spPr>
          <a:xfrm>
            <a:off x="2620711" y="4711328"/>
            <a:ext cx="72630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Inadimplência, Taxa de Juros e Garantias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5A7A0CE-27D4-0AF1-D82F-E2F81712397A}"/>
              </a:ext>
            </a:extLst>
          </p:cNvPr>
          <p:cNvSpPr/>
          <p:nvPr/>
        </p:nvSpPr>
        <p:spPr>
          <a:xfrm>
            <a:off x="5943600" y="1164780"/>
            <a:ext cx="62484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53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428F603-6F10-AA0F-414F-20745382CF7C}"/>
              </a:ext>
            </a:extLst>
          </p:cNvPr>
          <p:cNvSpPr txBox="1"/>
          <p:nvPr/>
        </p:nvSpPr>
        <p:spPr>
          <a:xfrm>
            <a:off x="5859032" y="456894"/>
            <a:ext cx="9060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Desafios Jurídicos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48C9D9-3D38-72C9-5C8C-D5761709375E}"/>
              </a:ext>
            </a:extLst>
          </p:cNvPr>
          <p:cNvSpPr txBox="1"/>
          <p:nvPr/>
        </p:nvSpPr>
        <p:spPr>
          <a:xfrm>
            <a:off x="2590451" y="2532190"/>
            <a:ext cx="7272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Aposentados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48A0DC-64A6-55E0-A71A-D4F704519816}"/>
              </a:ext>
            </a:extLst>
          </p:cNvPr>
          <p:cNvSpPr txBox="1"/>
          <p:nvPr/>
        </p:nvSpPr>
        <p:spPr>
          <a:xfrm>
            <a:off x="2590451" y="3746778"/>
            <a:ext cx="473501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Práticas “Heterodoxas”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2"/>
              </a:solidFill>
              <a:latin typeface="BancoDoBrasil Textos" panose="00000500000000000000" pitchFamily="2" charset="0"/>
            </a:endParaRPr>
          </a:p>
        </p:txBody>
      </p:sp>
      <p:pic>
        <p:nvPicPr>
          <p:cNvPr id="7" name="Gráfico 6" descr="Imposto estrutura de tópicos">
            <a:extLst>
              <a:ext uri="{FF2B5EF4-FFF2-40B4-BE49-F238E27FC236}">
                <a16:creationId xmlns:a16="http://schemas.microsoft.com/office/drawing/2014/main" id="{9AAB39C1-7620-FF18-6A38-A2369684B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565" y="4757321"/>
            <a:ext cx="914400" cy="914400"/>
          </a:xfrm>
          <a:prstGeom prst="rect">
            <a:avLst/>
          </a:prstGeom>
        </p:spPr>
      </p:pic>
      <p:pic>
        <p:nvPicPr>
          <p:cNvPr id="8" name="Gráfico 7" descr="Transferência1 estrutura de tópicos">
            <a:extLst>
              <a:ext uri="{FF2B5EF4-FFF2-40B4-BE49-F238E27FC236}">
                <a16:creationId xmlns:a16="http://schemas.microsoft.com/office/drawing/2014/main" id="{89CE8467-11BB-1AFC-33B5-D711263C84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6145" y="3429000"/>
            <a:ext cx="914400" cy="105644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4C52357-ABFB-1478-B862-3E8C89ACFCBB}"/>
              </a:ext>
            </a:extLst>
          </p:cNvPr>
          <p:cNvSpPr txBox="1"/>
          <p:nvPr/>
        </p:nvSpPr>
        <p:spPr>
          <a:xfrm>
            <a:off x="2590451" y="5064380"/>
            <a:ext cx="43035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Superendividamento</a:t>
            </a:r>
          </a:p>
        </p:txBody>
      </p:sp>
      <p:pic>
        <p:nvPicPr>
          <p:cNvPr id="11" name="Gráfico 10" descr="Balança da justiça estrutura de tópicos">
            <a:extLst>
              <a:ext uri="{FF2B5EF4-FFF2-40B4-BE49-F238E27FC236}">
                <a16:creationId xmlns:a16="http://schemas.microsoft.com/office/drawing/2014/main" id="{501410F9-275D-E4BB-29BB-FFFA9EB704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96145" y="2259656"/>
            <a:ext cx="914400" cy="914400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03181B67-9207-6C45-6A78-2803CD0BFE6A}"/>
              </a:ext>
            </a:extLst>
          </p:cNvPr>
          <p:cNvSpPr/>
          <p:nvPr/>
        </p:nvSpPr>
        <p:spPr>
          <a:xfrm>
            <a:off x="5943600" y="1164780"/>
            <a:ext cx="62484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67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428F603-6F10-AA0F-414F-20745382CF7C}"/>
              </a:ext>
            </a:extLst>
          </p:cNvPr>
          <p:cNvSpPr txBox="1"/>
          <p:nvPr/>
        </p:nvSpPr>
        <p:spPr>
          <a:xfrm>
            <a:off x="5859032" y="456894"/>
            <a:ext cx="9060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Poder Judiciário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48C9D9-3D38-72C9-5C8C-D5761709375E}"/>
              </a:ext>
            </a:extLst>
          </p:cNvPr>
          <p:cNvSpPr txBox="1"/>
          <p:nvPr/>
        </p:nvSpPr>
        <p:spPr>
          <a:xfrm>
            <a:off x="2646843" y="2543651"/>
            <a:ext cx="7272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ADI 7223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48A0DC-64A6-55E0-A71A-D4F704519816}"/>
              </a:ext>
            </a:extLst>
          </p:cNvPr>
          <p:cNvSpPr txBox="1"/>
          <p:nvPr/>
        </p:nvSpPr>
        <p:spPr>
          <a:xfrm>
            <a:off x="2616253" y="3991933"/>
            <a:ext cx="473501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ADPF </a:t>
            </a:r>
            <a:r>
              <a:rPr lang="pt-BR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1038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2"/>
              </a:solidFill>
              <a:latin typeface="BancoDoBrasil Textos" panose="00000500000000000000" pitchFamily="2" charset="0"/>
            </a:endParaRPr>
          </a:p>
        </p:txBody>
      </p:sp>
      <p:pic>
        <p:nvPicPr>
          <p:cNvPr id="11" name="Gráfico 10" descr="Balança da justiça estrutura de tópicos">
            <a:extLst>
              <a:ext uri="{FF2B5EF4-FFF2-40B4-BE49-F238E27FC236}">
                <a16:creationId xmlns:a16="http://schemas.microsoft.com/office/drawing/2014/main" id="{501410F9-275D-E4BB-29BB-FFFA9EB70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6145" y="2259656"/>
            <a:ext cx="914400" cy="914400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03181B67-9207-6C45-6A78-2803CD0BFE6A}"/>
              </a:ext>
            </a:extLst>
          </p:cNvPr>
          <p:cNvSpPr/>
          <p:nvPr/>
        </p:nvSpPr>
        <p:spPr>
          <a:xfrm>
            <a:off x="5943600" y="1164780"/>
            <a:ext cx="62484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 descr="Balança da justiça estrutura de tópicos">
            <a:extLst>
              <a:ext uri="{FF2B5EF4-FFF2-40B4-BE49-F238E27FC236}">
                <a16:creationId xmlns:a16="http://schemas.microsoft.com/office/drawing/2014/main" id="{8A6C141B-4864-AA7F-5A54-4D68E24F0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6145" y="37467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0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16DBBA5-6439-13ED-6348-F0AF44EF5110}"/>
              </a:ext>
            </a:extLst>
          </p:cNvPr>
          <p:cNvSpPr txBox="1"/>
          <p:nvPr/>
        </p:nvSpPr>
        <p:spPr>
          <a:xfrm>
            <a:off x="4150766" y="6192520"/>
            <a:ext cx="4458978" cy="6654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algn="ctr"/>
            <a:r>
              <a:rPr lang="pt-BR" sz="3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Lucineia Possar</a:t>
            </a:r>
          </a:p>
          <a:p>
            <a:pPr algn="ctr"/>
            <a:r>
              <a:rPr lang="pt-BR" sz="3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Diretora Jurídica do Banco do Brasil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kern="12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Imagem 2" descr="Histograma&#10;&#10;Descrição gerada automaticamente">
            <a:extLst>
              <a:ext uri="{FF2B5EF4-FFF2-40B4-BE49-F238E27FC236}">
                <a16:creationId xmlns:a16="http://schemas.microsoft.com/office/drawing/2014/main" id="{A971B0DB-DECD-28F2-8C30-695D98F56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6521" cy="608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5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51</Words>
  <Application>Microsoft Office PowerPoint</Application>
  <PresentationFormat>Widescreen</PresentationFormat>
  <Paragraphs>17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BancoDoBrasil Textos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Juliana de Sousa Faleiro Machado</dc:creator>
  <cp:lastModifiedBy>Lucineia Possar</cp:lastModifiedBy>
  <cp:revision>4</cp:revision>
  <dcterms:created xsi:type="dcterms:W3CDTF">2024-09-24T18:15:13Z</dcterms:created>
  <dcterms:modified xsi:type="dcterms:W3CDTF">2024-09-26T11:17:31Z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881dc9-f7f2-41de-a334-ceff3dc15b31_Enabled">
    <vt:lpwstr>true</vt:lpwstr>
  </property>
  <property fmtid="{D5CDD505-2E9C-101B-9397-08002B2CF9AE}" pid="3" name="MSIP_Label_40881dc9-f7f2-41de-a334-ceff3dc15b31_SetDate">
    <vt:lpwstr>2024-09-24T18:15:46Z</vt:lpwstr>
  </property>
  <property fmtid="{D5CDD505-2E9C-101B-9397-08002B2CF9AE}" pid="4" name="MSIP_Label_40881dc9-f7f2-41de-a334-ceff3dc15b31_Method">
    <vt:lpwstr>Standard</vt:lpwstr>
  </property>
  <property fmtid="{D5CDD505-2E9C-101B-9397-08002B2CF9AE}" pid="5" name="MSIP_Label_40881dc9-f7f2-41de-a334-ceff3dc15b31_Name">
    <vt:lpwstr>40881dc9-f7f2-41de-a334-ceff3dc15b31</vt:lpwstr>
  </property>
  <property fmtid="{D5CDD505-2E9C-101B-9397-08002B2CF9AE}" pid="6" name="MSIP_Label_40881dc9-f7f2-41de-a334-ceff3dc15b31_SiteId">
    <vt:lpwstr>ea0c2907-38d2-4181-8750-b0b190b60443</vt:lpwstr>
  </property>
  <property fmtid="{D5CDD505-2E9C-101B-9397-08002B2CF9AE}" pid="7" name="MSIP_Label_40881dc9-f7f2-41de-a334-ceff3dc15b31_ActionId">
    <vt:lpwstr>08036ef2-f966-4847-8f03-e734d487f0ab</vt:lpwstr>
  </property>
  <property fmtid="{D5CDD505-2E9C-101B-9397-08002B2CF9AE}" pid="8" name="MSIP_Label_40881dc9-f7f2-41de-a334-ceff3dc15b31_ContentBits">
    <vt:lpwstr>1</vt:lpwstr>
  </property>
  <property fmtid="{D5CDD505-2E9C-101B-9397-08002B2CF9AE}" pid="9" name="ClassificationContentMarkingHeaderLocations">
    <vt:lpwstr>Tema do Office:8</vt:lpwstr>
  </property>
  <property fmtid="{D5CDD505-2E9C-101B-9397-08002B2CF9AE}" pid="10" name="ClassificationContentMarkingHeaderText">
    <vt:lpwstr>#interna</vt:lpwstr>
  </property>
</Properties>
</file>