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handoutMasterIdLst>
    <p:handoutMasterId r:id="rId20"/>
  </p:handoutMasterIdLst>
  <p:sldIdLst>
    <p:sldId id="257" r:id="rId4"/>
    <p:sldId id="259" r:id="rId5"/>
    <p:sldId id="258" r:id="rId6"/>
    <p:sldId id="265" r:id="rId7"/>
    <p:sldId id="267" r:id="rId8"/>
    <p:sldId id="273" r:id="rId9"/>
    <p:sldId id="276" r:id="rId10"/>
    <p:sldId id="278" r:id="rId11"/>
    <p:sldId id="285" r:id="rId12"/>
    <p:sldId id="286" r:id="rId13"/>
    <p:sldId id="289" r:id="rId14"/>
    <p:sldId id="291" r:id="rId15"/>
    <p:sldId id="287" r:id="rId16"/>
    <p:sldId id="292" r:id="rId17"/>
    <p:sldId id="293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1915"/>
    <a:srgbClr val="194E2E"/>
    <a:srgbClr val="F0F0F0"/>
    <a:srgbClr val="ED7D31"/>
    <a:srgbClr val="F79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459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E5D10C7-32D0-4780-A9A5-A48F799040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B0D18F9-301A-4BD3-B31F-AD7DAB7452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27BC9-58B2-42A8-867D-2D82A05B2563}" type="datetimeFigureOut">
              <a:rPr lang="pt-BR" smtClean="0"/>
              <a:t>25/09/2024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054270-BB64-4A19-B52C-C28C59794A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F0BD277-76E0-4461-8E84-1F4E111984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7633-DC8D-4B9B-BC06-EEAF5E2334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8899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25A3F0-FB94-41D2-92F1-75429456D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6974" y="2936171"/>
            <a:ext cx="4939748" cy="9798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951915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pt-BR" dirty="0"/>
              <a:t>Título 44pt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EB17DF8D-C372-4A0F-A86D-CC71BD4842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9351" y="4212537"/>
            <a:ext cx="3705299" cy="4264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</p:spTree>
    <p:extLst>
      <p:ext uri="{BB962C8B-B14F-4D97-AF65-F5344CB8AC3E}">
        <p14:creationId xmlns:p14="http://schemas.microsoft.com/office/powerpoint/2010/main" val="208145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D0E816-65A7-4BCE-96CF-0B46D7B59F5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731" y="1798983"/>
            <a:ext cx="7924539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6430728-E91B-44CE-BE74-8E9835321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731" y="1017864"/>
            <a:ext cx="6375400" cy="504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951915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pt-BR" dirty="0"/>
              <a:t>Título do Slide 28pt</a:t>
            </a:r>
          </a:p>
        </p:txBody>
      </p:sp>
    </p:spTree>
    <p:extLst>
      <p:ext uri="{BB962C8B-B14F-4D97-AF65-F5344CB8AC3E}">
        <p14:creationId xmlns:p14="http://schemas.microsoft.com/office/powerpoint/2010/main" val="309756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FBDDC25C-E6F4-41DA-A755-765F149291A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74028" y="1961062"/>
            <a:ext cx="3801881" cy="4343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8B4FC6B2-4B68-47ED-8F2C-173D3394EAA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68092" y="1961062"/>
            <a:ext cx="3801881" cy="43439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</p:spTree>
    <p:extLst>
      <p:ext uri="{BB962C8B-B14F-4D97-AF65-F5344CB8AC3E}">
        <p14:creationId xmlns:p14="http://schemas.microsoft.com/office/powerpoint/2010/main" val="313842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FBDDC25C-E6F4-41DA-A755-765F149291A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74028" y="1593317"/>
            <a:ext cx="3801881" cy="2419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8B4FC6B2-4B68-47ED-8F2C-173D3394EAA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68092" y="4493979"/>
            <a:ext cx="3801881" cy="1541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AF3B4F0B-1E47-4427-86CF-C9EC8D8D87C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68091" y="1593316"/>
            <a:ext cx="3801881" cy="2419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BBE4610C-267C-4C0F-AB37-E7B836407A7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74028" y="4493978"/>
            <a:ext cx="3801881" cy="1541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</p:spTree>
    <p:extLst>
      <p:ext uri="{BB962C8B-B14F-4D97-AF65-F5344CB8AC3E}">
        <p14:creationId xmlns:p14="http://schemas.microsoft.com/office/powerpoint/2010/main" val="283413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FBDDC25C-E6F4-41DA-A755-765F149291A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177052" y="1884152"/>
            <a:ext cx="6789898" cy="432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</p:spTree>
    <p:extLst>
      <p:ext uri="{BB962C8B-B14F-4D97-AF65-F5344CB8AC3E}">
        <p14:creationId xmlns:p14="http://schemas.microsoft.com/office/powerpoint/2010/main" val="62978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DC5AD09D-4414-4A0C-BF3C-E18A31CC846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71060" y="4382841"/>
            <a:ext cx="3801881" cy="18352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Founders Grotesk Regular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AA7994D4-7B48-47EF-ABAD-BB2A1763BF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429000"/>
            <a:ext cx="9143999" cy="6922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Founders Grotesk Semibold" panose="020B0703030202060203" pitchFamily="34" charset="0"/>
              </a:defRPr>
            </a:lvl1pPr>
          </a:lstStyle>
          <a:p>
            <a:pPr lvl="0"/>
            <a:r>
              <a:rPr lang="pt-BR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69459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45A6D7E6-AB0D-4A71-8A76-646DED753C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224" y="4921515"/>
            <a:ext cx="8221054" cy="2740351"/>
          </a:xfrm>
          <a:prstGeom prst="rect">
            <a:avLst/>
          </a:prstGeom>
        </p:spPr>
      </p:pic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DAE1605E-631C-4C64-93D3-652092C6FE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A74897FF-4FBA-1A2F-75A3-C8101243D6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6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5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 com confiança média">
            <a:extLst>
              <a:ext uri="{FF2B5EF4-FFF2-40B4-BE49-F238E27FC236}">
                <a16:creationId xmlns:a16="http://schemas.microsoft.com/office/drawing/2014/main" id="{D203BABF-D10A-4F5D-F6B7-2678A6F36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0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550A0E3-505B-45AB-E223-1D9412A5D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79735" y="5443301"/>
            <a:ext cx="3705299" cy="426406"/>
          </a:xfrm>
        </p:spPr>
        <p:txBody>
          <a:bodyPr/>
          <a:lstStyle/>
          <a:p>
            <a:r>
              <a:rPr lang="pt-BR" dirty="0"/>
              <a:t>DJALMA SILVA JÚNIOR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91CF47A8-1B4C-E9B3-5C16-B3D8CA4D1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234" y="2918919"/>
            <a:ext cx="7936302" cy="979846"/>
          </a:xfrm>
        </p:spPr>
        <p:txBody>
          <a:bodyPr/>
          <a:lstStyle/>
          <a:p>
            <a:r>
              <a:rPr lang="pt-BR" dirty="0"/>
              <a:t>JUDICIALIZAÇÃO EXCESSIVA DO CRÉDITO CONSIGNADO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95B88770-9A90-703C-3DF1-017D0B139F92}"/>
              </a:ext>
            </a:extLst>
          </p:cNvPr>
          <p:cNvSpPr txBox="1">
            <a:spLocks/>
          </p:cNvSpPr>
          <p:nvPr/>
        </p:nvSpPr>
        <p:spPr>
          <a:xfrm>
            <a:off x="664234" y="4244627"/>
            <a:ext cx="7936302" cy="42640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i="0" kern="1200">
                <a:solidFill>
                  <a:srgbClr val="951915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700" dirty="0">
                <a:solidFill>
                  <a:schemeClr val="tx1"/>
                </a:solidFill>
              </a:rPr>
              <a:t>DIAGNÓSTICO E ESTRATÉGIAS DE MITIGAÇÃO</a:t>
            </a:r>
          </a:p>
        </p:txBody>
      </p:sp>
    </p:spTree>
    <p:extLst>
      <p:ext uri="{BB962C8B-B14F-4D97-AF65-F5344CB8AC3E}">
        <p14:creationId xmlns:p14="http://schemas.microsoft.com/office/powerpoint/2010/main" val="146760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396326" y="1070826"/>
            <a:ext cx="8351347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400" b="1" dirty="0">
                <a:solidFill>
                  <a:srgbClr val="951915"/>
                </a:solidFill>
                <a:latin typeface="Aptos" panose="020B0004020202020204" pitchFamily="34" charset="0"/>
              </a:rPr>
              <a:t>Migração da assinatura física para digital</a:t>
            </a:r>
          </a:p>
        </p:txBody>
      </p:sp>
      <p:pic>
        <p:nvPicPr>
          <p:cNvPr id="3" name="Imagem 2" descr="Uma imagem contendo Gráfico&#10;&#10;Descrição gerada automaticamente">
            <a:extLst>
              <a:ext uri="{FF2B5EF4-FFF2-40B4-BE49-F238E27FC236}">
                <a16:creationId xmlns:a16="http://schemas.microsoft.com/office/drawing/2014/main" id="{D029FBC0-9322-F4DD-6A56-3B9900F0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72" y="1803400"/>
            <a:ext cx="8101927" cy="4557333"/>
          </a:xfrm>
          <a:prstGeom prst="rect">
            <a:avLst/>
          </a:prstGeom>
        </p:spPr>
      </p:pic>
      <p:sp>
        <p:nvSpPr>
          <p:cNvPr id="12" name="Melhoria da qualidade do atendimento educao financeira e reduo do assdio">
            <a:extLst>
              <a:ext uri="{FF2B5EF4-FFF2-40B4-BE49-F238E27FC236}">
                <a16:creationId xmlns:a16="http://schemas.microsoft.com/office/drawing/2014/main" id="{4B97B98C-8E5E-0AF6-CB59-2326127A9B3F}"/>
              </a:ext>
            </a:extLst>
          </p:cNvPr>
          <p:cNvSpPr/>
          <p:nvPr/>
        </p:nvSpPr>
        <p:spPr>
          <a:xfrm>
            <a:off x="1020497" y="2002953"/>
            <a:ext cx="4427803" cy="55399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b="1" dirty="0">
                <a:solidFill>
                  <a:srgbClr val="951915"/>
                </a:solidFill>
                <a:latin typeface="Aptos" panose="020B0004020202020204" pitchFamily="34" charset="0"/>
                <a:ea typeface="Arial Bold" pitchFamily="34" charset="-122"/>
                <a:cs typeface="Arial Bold" pitchFamily="34" charset="-120"/>
              </a:rPr>
              <a:t>% de </a:t>
            </a:r>
            <a:r>
              <a:rPr lang="en-US" sz="2000" b="1" dirty="0" err="1">
                <a:solidFill>
                  <a:srgbClr val="951915"/>
                </a:solidFill>
                <a:latin typeface="Aptos" panose="020B0004020202020204" pitchFamily="34" charset="0"/>
                <a:ea typeface="Arial Bold" pitchFamily="34" charset="-122"/>
                <a:cs typeface="Arial Bold" pitchFamily="34" charset="-120"/>
              </a:rPr>
              <a:t>fraude</a:t>
            </a:r>
            <a:r>
              <a:rPr lang="en-US" sz="2000" b="1" dirty="0">
                <a:solidFill>
                  <a:srgbClr val="951915"/>
                </a:solidFill>
                <a:latin typeface="Aptos" panose="020B0004020202020204" pitchFamily="34" charset="0"/>
                <a:ea typeface="Arial Bold" pitchFamily="34" charset="-122"/>
                <a:cs typeface="Arial Bold" pitchFamily="34" charset="-120"/>
              </a:rPr>
              <a:t> </a:t>
            </a:r>
            <a:r>
              <a:rPr lang="en-US" sz="2000" b="1" dirty="0" err="1">
                <a:solidFill>
                  <a:srgbClr val="951915"/>
                </a:solidFill>
                <a:latin typeface="Aptos" panose="020B0004020202020204" pitchFamily="34" charset="0"/>
                <a:ea typeface="Arial Bold" pitchFamily="34" charset="-122"/>
                <a:cs typeface="Arial Bold" pitchFamily="34" charset="-120"/>
              </a:rPr>
              <a:t>por</a:t>
            </a:r>
            <a:r>
              <a:rPr lang="en-US" sz="2000" b="1" dirty="0">
                <a:solidFill>
                  <a:srgbClr val="951915"/>
                </a:solidFill>
                <a:latin typeface="Aptos" panose="020B0004020202020204" pitchFamily="34" charset="0"/>
                <a:ea typeface="Arial Bold" pitchFamily="34" charset="-122"/>
                <a:cs typeface="Arial Bold" pitchFamily="34" charset="-120"/>
              </a:rPr>
              <a:t> </a:t>
            </a:r>
            <a:r>
              <a:rPr lang="en-US" sz="2000" b="1" dirty="0" err="1">
                <a:solidFill>
                  <a:srgbClr val="951915"/>
                </a:solidFill>
                <a:latin typeface="Aptos" panose="020B0004020202020204" pitchFamily="34" charset="0"/>
                <a:ea typeface="Arial Bold" pitchFamily="34" charset="-122"/>
                <a:cs typeface="Arial Bold" pitchFamily="34" charset="-120"/>
              </a:rPr>
              <a:t>vício</a:t>
            </a:r>
            <a:r>
              <a:rPr lang="en-US" sz="2000" b="1" dirty="0">
                <a:solidFill>
                  <a:srgbClr val="951915"/>
                </a:solidFill>
                <a:latin typeface="Aptos" panose="020B0004020202020204" pitchFamily="34" charset="0"/>
                <a:ea typeface="Arial Bold" pitchFamily="34" charset="-122"/>
                <a:cs typeface="Arial Bold" pitchFamily="34" charset="-120"/>
              </a:rPr>
              <a:t> </a:t>
            </a:r>
            <a:r>
              <a:rPr lang="en-US" sz="2000" b="1" dirty="0" err="1">
                <a:solidFill>
                  <a:srgbClr val="951915"/>
                </a:solidFill>
                <a:latin typeface="Aptos" panose="020B0004020202020204" pitchFamily="34" charset="0"/>
                <a:ea typeface="Arial Bold" pitchFamily="34" charset="-122"/>
                <a:cs typeface="Arial Bold" pitchFamily="34" charset="-120"/>
              </a:rPr>
              <a:t>na</a:t>
            </a:r>
            <a:r>
              <a:rPr lang="en-US" sz="2000" b="1" dirty="0">
                <a:solidFill>
                  <a:srgbClr val="951915"/>
                </a:solidFill>
                <a:latin typeface="Aptos" panose="020B0004020202020204" pitchFamily="34" charset="0"/>
                <a:ea typeface="Arial Bold" pitchFamily="34" charset="-122"/>
                <a:cs typeface="Arial Bold" pitchFamily="34" charset="-120"/>
              </a:rPr>
              <a:t> </a:t>
            </a:r>
            <a:r>
              <a:rPr lang="en-US" sz="2000" b="1" dirty="0" err="1">
                <a:solidFill>
                  <a:srgbClr val="951915"/>
                </a:solidFill>
                <a:latin typeface="Aptos" panose="020B0004020202020204" pitchFamily="34" charset="0"/>
                <a:ea typeface="Arial Bold" pitchFamily="34" charset="-122"/>
                <a:cs typeface="Arial Bold" pitchFamily="34" charset="-120"/>
              </a:rPr>
              <a:t>contratação</a:t>
            </a:r>
            <a:endParaRPr lang="en-US" sz="2000" b="1" dirty="0">
              <a:solidFill>
                <a:srgbClr val="951915"/>
              </a:solidFill>
              <a:latin typeface="Aptos" panose="020B0004020202020204" pitchFamily="34" charset="0"/>
              <a:ea typeface="Arial Bold" pitchFamily="34" charset="-122"/>
              <a:cs typeface="Arial Bold" pitchFamily="34" charset="-120"/>
            </a:endParaRPr>
          </a:p>
          <a:p>
            <a:pPr algn="ctr"/>
            <a:r>
              <a:rPr lang="en-US" sz="1600" b="1" dirty="0">
                <a:latin typeface="Aptos" panose="020B0004020202020204" pitchFamily="34" charset="0"/>
                <a:ea typeface="Arial Bold" pitchFamily="34" charset="-122"/>
              </a:rPr>
              <a:t>(</a:t>
            </a:r>
            <a:r>
              <a:rPr lang="en-US" sz="1600" b="1" dirty="0" err="1">
                <a:latin typeface="Aptos" panose="020B0004020202020204" pitchFamily="34" charset="0"/>
                <a:ea typeface="Arial Bold" pitchFamily="34" charset="-122"/>
              </a:rPr>
              <a:t>em</a:t>
            </a:r>
            <a:r>
              <a:rPr lang="en-US" sz="1600" b="1" dirty="0">
                <a:latin typeface="Aptos" panose="020B0004020202020204" pitchFamily="34" charset="0"/>
                <a:ea typeface="Arial Bold" pitchFamily="34" charset="-122"/>
              </a:rPr>
              <a:t> </a:t>
            </a:r>
            <a:r>
              <a:rPr lang="en-US" sz="1600" b="1" dirty="0" err="1">
                <a:latin typeface="Aptos" panose="020B0004020202020204" pitchFamily="34" charset="0"/>
                <a:ea typeface="Arial Bold" pitchFamily="34" charset="-122"/>
              </a:rPr>
              <a:t>relação</a:t>
            </a:r>
            <a:r>
              <a:rPr lang="en-US" sz="1600" b="1" dirty="0">
                <a:latin typeface="Aptos" panose="020B0004020202020204" pitchFamily="34" charset="0"/>
                <a:ea typeface="Arial Bold" pitchFamily="34" charset="-122"/>
              </a:rPr>
              <a:t> </a:t>
            </a:r>
            <a:r>
              <a:rPr lang="en-US" sz="1600" b="1" dirty="0" err="1">
                <a:latin typeface="Aptos" panose="020B0004020202020204" pitchFamily="34" charset="0"/>
                <a:ea typeface="Arial Bold" pitchFamily="34" charset="-122"/>
              </a:rPr>
              <a:t>às</a:t>
            </a:r>
            <a:r>
              <a:rPr lang="en-US" sz="1600" b="1" dirty="0">
                <a:latin typeface="Aptos" panose="020B0004020202020204" pitchFamily="34" charset="0"/>
                <a:ea typeface="Arial Bold" pitchFamily="34" charset="-122"/>
              </a:rPr>
              <a:t> </a:t>
            </a:r>
            <a:r>
              <a:rPr lang="en-US" sz="1600" b="1" dirty="0" err="1">
                <a:latin typeface="Aptos" panose="020B0004020202020204" pitchFamily="34" charset="0"/>
                <a:ea typeface="Arial Bold" pitchFamily="34" charset="-122"/>
              </a:rPr>
              <a:t>operações</a:t>
            </a:r>
            <a:r>
              <a:rPr lang="en-US" sz="1600" b="1" dirty="0">
                <a:latin typeface="Aptos" panose="020B0004020202020204" pitchFamily="34" charset="0"/>
                <a:ea typeface="Arial Bold" pitchFamily="34" charset="-122"/>
              </a:rPr>
              <a:t> </a:t>
            </a:r>
            <a:r>
              <a:rPr lang="en-US" sz="1600" b="1" dirty="0" err="1">
                <a:latin typeface="Aptos" panose="020B0004020202020204" pitchFamily="34" charset="0"/>
                <a:ea typeface="Arial Bold" pitchFamily="34" charset="-122"/>
              </a:rPr>
              <a:t>contratadas</a:t>
            </a:r>
            <a:r>
              <a:rPr lang="en-US" sz="1600" b="1" dirty="0">
                <a:latin typeface="Aptos" panose="020B0004020202020204" pitchFamily="34" charset="0"/>
                <a:ea typeface="Arial Bold" pitchFamily="34" charset="-122"/>
              </a:rPr>
              <a:t>)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13" name="Fonte Consumidorgov -2023">
            <a:extLst>
              <a:ext uri="{FF2B5EF4-FFF2-40B4-BE49-F238E27FC236}">
                <a16:creationId xmlns:a16="http://schemas.microsoft.com/office/drawing/2014/main" id="{7A21D339-56B7-D7BC-96B1-D5BBFE8D99C4}"/>
              </a:ext>
            </a:extLst>
          </p:cNvPr>
          <p:cNvSpPr/>
          <p:nvPr/>
        </p:nvSpPr>
        <p:spPr>
          <a:xfrm>
            <a:off x="715698" y="6165936"/>
            <a:ext cx="2972001" cy="194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71"/>
              </a:lnSpc>
            </a:pPr>
            <a:r>
              <a:rPr lang="en-US" sz="1400" dirty="0">
                <a:solidFill>
                  <a:srgbClr val="0D1317"/>
                </a:solidFill>
                <a:latin typeface="Aptos" panose="020B0004020202020204" pitchFamily="34" charset="0"/>
                <a:ea typeface="Arial Regular"/>
                <a:cs typeface="Arial Regular" pitchFamily="34" charset="-120"/>
              </a:rPr>
              <a:t>Fonte: </a:t>
            </a:r>
            <a:r>
              <a:rPr lang="en-US" sz="1400" b="1" dirty="0" err="1">
                <a:solidFill>
                  <a:srgbClr val="0D1317"/>
                </a:solidFill>
                <a:latin typeface="Aptos" panose="020B0004020202020204" pitchFamily="34" charset="0"/>
                <a:ea typeface="Arial Regular"/>
                <a:cs typeface="Arial Regular" pitchFamily="34" charset="-120"/>
              </a:rPr>
              <a:t>Bancos</a:t>
            </a:r>
            <a:r>
              <a:rPr lang="en-US" sz="1400" b="1" dirty="0">
                <a:solidFill>
                  <a:srgbClr val="0D1317"/>
                </a:solidFill>
                <a:latin typeface="Aptos" panose="020B0004020202020204" pitchFamily="34" charset="0"/>
                <a:ea typeface="Arial Regular"/>
                <a:cs typeface="Arial Regular" pitchFamily="34" charset="-120"/>
              </a:rPr>
              <a:t> </a:t>
            </a:r>
            <a:r>
              <a:rPr lang="en-US" sz="1400" b="1" dirty="0" err="1">
                <a:solidFill>
                  <a:srgbClr val="0D1317"/>
                </a:solidFill>
                <a:latin typeface="Aptos" panose="020B0004020202020204" pitchFamily="34" charset="0"/>
                <a:ea typeface="Arial Regular"/>
                <a:cs typeface="Arial Regular" pitchFamily="34" charset="-120"/>
              </a:rPr>
              <a:t>Associados</a:t>
            </a:r>
            <a:r>
              <a:rPr lang="en-US" sz="1400" b="1" dirty="0">
                <a:solidFill>
                  <a:srgbClr val="0D1317"/>
                </a:solidFill>
                <a:latin typeface="Aptos" panose="020B0004020202020204" pitchFamily="34" charset="0"/>
                <a:ea typeface="Arial Regular"/>
                <a:cs typeface="Arial Regular" pitchFamily="34" charset="-120"/>
              </a:rPr>
              <a:t> da ABBC</a:t>
            </a:r>
            <a:endParaRPr lang="en-US" sz="1400" b="1" dirty="0">
              <a:latin typeface="Aptos" panose="020B0004020202020204" pitchFamily="34" charset="0"/>
              <a:ea typeface="Arial Regular"/>
              <a:cs typeface="Calibri"/>
            </a:endParaRPr>
          </a:p>
        </p:txBody>
      </p:sp>
      <p:sp>
        <p:nvSpPr>
          <p:cNvPr id="15" name="Espaço Reservado para Texto 5">
            <a:extLst>
              <a:ext uri="{FF2B5EF4-FFF2-40B4-BE49-F238E27FC236}">
                <a16:creationId xmlns:a16="http://schemas.microsoft.com/office/drawing/2014/main" id="{144D8331-04F5-5C3B-27A7-49267CF48104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</p:spTree>
    <p:extLst>
      <p:ext uri="{BB962C8B-B14F-4D97-AF65-F5344CB8AC3E}">
        <p14:creationId xmlns:p14="http://schemas.microsoft.com/office/powerpoint/2010/main" val="229850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396326" y="1045426"/>
            <a:ext cx="8351347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 err="1">
                <a:solidFill>
                  <a:srgbClr val="951915"/>
                </a:solidFill>
                <a:latin typeface="Aptos" panose="020B0004020202020204" pitchFamily="34" charset="0"/>
              </a:rPr>
              <a:t>Consumidor.Gov</a:t>
            </a:r>
            <a:r>
              <a:rPr lang="pt-BR" b="1" dirty="0">
                <a:solidFill>
                  <a:srgbClr val="951915"/>
                </a:solidFill>
                <a:latin typeface="Aptos" panose="020B0004020202020204" pitchFamily="34" charset="0"/>
              </a:rPr>
              <a:t>: Queda nas Reclamações INSS</a:t>
            </a:r>
            <a:r>
              <a:rPr lang="pt-BR" sz="3400" b="1" dirty="0">
                <a:solidFill>
                  <a:srgbClr val="951915"/>
                </a:solidFill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95" name="Retângulo Arredondado 37">
            <a:extLst>
              <a:ext uri="{FF2B5EF4-FFF2-40B4-BE49-F238E27FC236}">
                <a16:creationId xmlns:a16="http://schemas.microsoft.com/office/drawing/2014/main" id="{7200EC5B-FB5E-7CE9-D4B2-44A97A63059B}"/>
              </a:ext>
            </a:extLst>
          </p:cNvPr>
          <p:cNvSpPr/>
          <p:nvPr/>
        </p:nvSpPr>
        <p:spPr>
          <a:xfrm>
            <a:off x="-251927" y="6214402"/>
            <a:ext cx="9610531" cy="727574"/>
          </a:xfrm>
          <a:prstGeom prst="roundRect">
            <a:avLst>
              <a:gd name="adj" fmla="val 11310"/>
            </a:avLst>
          </a:prstGeom>
          <a:solidFill>
            <a:srgbClr val="9519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pt-BR" sz="1600">
              <a:solidFill>
                <a:schemeClr val="accent6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6" name="Fonte Consumidorgov -2023">
            <a:extLst>
              <a:ext uri="{FF2B5EF4-FFF2-40B4-BE49-F238E27FC236}">
                <a16:creationId xmlns:a16="http://schemas.microsoft.com/office/drawing/2014/main" id="{DF228FF8-AB2C-C3B0-B7FB-87B9ACB5F464}"/>
              </a:ext>
            </a:extLst>
          </p:cNvPr>
          <p:cNvSpPr/>
          <p:nvPr/>
        </p:nvSpPr>
        <p:spPr>
          <a:xfrm>
            <a:off x="344808" y="6386403"/>
            <a:ext cx="1600082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b="1" spc="-7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</a:rPr>
              <a:t>% </a:t>
            </a:r>
            <a:r>
              <a:rPr lang="en-US" sz="1600" b="1" spc="-71" dirty="0" err="1">
                <a:solidFill>
                  <a:schemeClr val="bg1"/>
                </a:solidFill>
                <a:latin typeface="Aptos" panose="020B0004020202020204" pitchFamily="34" charset="0"/>
                <a:ea typeface="Arial Regular"/>
              </a:rPr>
              <a:t>Reclamações</a:t>
            </a:r>
            <a:endParaRPr lang="en-US" sz="1600" b="1" spc="-71" dirty="0">
              <a:solidFill>
                <a:schemeClr val="bg1"/>
              </a:solidFill>
              <a:latin typeface="Aptos" panose="020B0004020202020204" pitchFamily="34" charset="0"/>
              <a:ea typeface="Arial Regular"/>
            </a:endParaRPr>
          </a:p>
        </p:txBody>
      </p:sp>
      <p:sp>
        <p:nvSpPr>
          <p:cNvPr id="97" name="Fonte Consumidorgov -2023">
            <a:extLst>
              <a:ext uri="{FF2B5EF4-FFF2-40B4-BE49-F238E27FC236}">
                <a16:creationId xmlns:a16="http://schemas.microsoft.com/office/drawing/2014/main" id="{B815CDD0-D7D7-70E0-DEC5-FF1B694DF8F5}"/>
              </a:ext>
            </a:extLst>
          </p:cNvPr>
          <p:cNvSpPr/>
          <p:nvPr/>
        </p:nvSpPr>
        <p:spPr>
          <a:xfrm>
            <a:off x="1858675" y="6453272"/>
            <a:ext cx="637873" cy="20114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471"/>
              </a:lnSpc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0,22%</a:t>
            </a:r>
          </a:p>
        </p:txBody>
      </p:sp>
      <p:sp>
        <p:nvSpPr>
          <p:cNvPr id="98" name="Fonte Consumidorgov -2023">
            <a:extLst>
              <a:ext uri="{FF2B5EF4-FFF2-40B4-BE49-F238E27FC236}">
                <a16:creationId xmlns:a16="http://schemas.microsoft.com/office/drawing/2014/main" id="{859E8210-E3A5-0E93-73B2-912A01AA4B49}"/>
              </a:ext>
            </a:extLst>
          </p:cNvPr>
          <p:cNvSpPr/>
          <p:nvPr/>
        </p:nvSpPr>
        <p:spPr>
          <a:xfrm>
            <a:off x="5439540" y="6500037"/>
            <a:ext cx="743208" cy="20114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1471"/>
              </a:lnSpc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0,017%</a:t>
            </a:r>
          </a:p>
        </p:txBody>
      </p:sp>
      <p:sp>
        <p:nvSpPr>
          <p:cNvPr id="99" name="Fonte Consumidorgov -2023">
            <a:extLst>
              <a:ext uri="{FF2B5EF4-FFF2-40B4-BE49-F238E27FC236}">
                <a16:creationId xmlns:a16="http://schemas.microsoft.com/office/drawing/2014/main" id="{36D85A7B-7325-13D1-FE64-7FC7D2F35D9F}"/>
              </a:ext>
            </a:extLst>
          </p:cNvPr>
          <p:cNvSpPr/>
          <p:nvPr/>
        </p:nvSpPr>
        <p:spPr>
          <a:xfrm>
            <a:off x="3600800" y="6474637"/>
            <a:ext cx="620299" cy="20114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471"/>
              </a:lnSpc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0,10%</a:t>
            </a:r>
          </a:p>
        </p:txBody>
      </p:sp>
      <p:sp>
        <p:nvSpPr>
          <p:cNvPr id="100" name="Fonte Consumidorgov -2023">
            <a:extLst>
              <a:ext uri="{FF2B5EF4-FFF2-40B4-BE49-F238E27FC236}">
                <a16:creationId xmlns:a16="http://schemas.microsoft.com/office/drawing/2014/main" id="{08FC241E-C506-917C-7079-1BA89C2ECA5D}"/>
              </a:ext>
            </a:extLst>
          </p:cNvPr>
          <p:cNvSpPr/>
          <p:nvPr/>
        </p:nvSpPr>
        <p:spPr>
          <a:xfrm>
            <a:off x="6373649" y="6323011"/>
            <a:ext cx="2529051" cy="4616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0,05%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(4 x </a:t>
            </a:r>
            <a:r>
              <a:rPr lang="en-US" sz="1400" b="1" dirty="0" err="1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menor</a:t>
            </a:r>
            <a:r>
              <a:rPr lang="en-US" sz="14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 2021)</a:t>
            </a:r>
          </a:p>
        </p:txBody>
      </p:sp>
      <p:pic>
        <p:nvPicPr>
          <p:cNvPr id="142" name="Imagem 14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B50BAE1-2585-44C1-30F6-A0C4B8E4A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55" y="1687884"/>
            <a:ext cx="7336645" cy="46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1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396326" y="1045426"/>
            <a:ext cx="8351347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 err="1">
                <a:solidFill>
                  <a:srgbClr val="951915"/>
                </a:solidFill>
                <a:latin typeface="Aptos" panose="020B0004020202020204" pitchFamily="34" charset="0"/>
              </a:rPr>
              <a:t>Consumidor.Gov</a:t>
            </a:r>
            <a:r>
              <a:rPr lang="pt-BR" b="1" dirty="0">
                <a:solidFill>
                  <a:srgbClr val="951915"/>
                </a:solidFill>
                <a:latin typeface="Aptos" panose="020B0004020202020204" pitchFamily="34" charset="0"/>
              </a:rPr>
              <a:t>: Queda nas Reclamações INSS</a:t>
            </a:r>
            <a:r>
              <a:rPr lang="pt-BR" sz="3400" b="1" dirty="0">
                <a:solidFill>
                  <a:srgbClr val="951915"/>
                </a:solidFill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95" name="Retângulo Arredondado 37">
            <a:extLst>
              <a:ext uri="{FF2B5EF4-FFF2-40B4-BE49-F238E27FC236}">
                <a16:creationId xmlns:a16="http://schemas.microsoft.com/office/drawing/2014/main" id="{7200EC5B-FB5E-7CE9-D4B2-44A97A63059B}"/>
              </a:ext>
            </a:extLst>
          </p:cNvPr>
          <p:cNvSpPr/>
          <p:nvPr/>
        </p:nvSpPr>
        <p:spPr>
          <a:xfrm>
            <a:off x="-101600" y="6211032"/>
            <a:ext cx="9359900" cy="712281"/>
          </a:xfrm>
          <a:prstGeom prst="roundRect">
            <a:avLst>
              <a:gd name="adj" fmla="val 11310"/>
            </a:avLst>
          </a:prstGeom>
          <a:solidFill>
            <a:srgbClr val="9519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pt-BR" sz="1600">
              <a:solidFill>
                <a:schemeClr val="accent6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6" name="Fonte Consumidorgov -2023">
            <a:extLst>
              <a:ext uri="{FF2B5EF4-FFF2-40B4-BE49-F238E27FC236}">
                <a16:creationId xmlns:a16="http://schemas.microsoft.com/office/drawing/2014/main" id="{DF228FF8-AB2C-C3B0-B7FB-87B9ACB5F464}"/>
              </a:ext>
            </a:extLst>
          </p:cNvPr>
          <p:cNvSpPr/>
          <p:nvPr/>
        </p:nvSpPr>
        <p:spPr>
          <a:xfrm>
            <a:off x="344808" y="6395734"/>
            <a:ext cx="1600082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b="1" spc="-7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</a:rPr>
              <a:t>% </a:t>
            </a:r>
            <a:r>
              <a:rPr lang="en-US" sz="1600" b="1" spc="-71" dirty="0" err="1">
                <a:solidFill>
                  <a:schemeClr val="bg1"/>
                </a:solidFill>
                <a:latin typeface="Aptos" panose="020B0004020202020204" pitchFamily="34" charset="0"/>
                <a:ea typeface="Arial Regular"/>
              </a:rPr>
              <a:t>Reclamações</a:t>
            </a:r>
            <a:endParaRPr lang="en-US" sz="1600" b="1" spc="-71" dirty="0">
              <a:solidFill>
                <a:schemeClr val="bg1"/>
              </a:solidFill>
              <a:latin typeface="Aptos" panose="020B0004020202020204" pitchFamily="34" charset="0"/>
              <a:ea typeface="Arial Regular"/>
            </a:endParaRPr>
          </a:p>
        </p:txBody>
      </p:sp>
      <p:sp>
        <p:nvSpPr>
          <p:cNvPr id="97" name="Fonte Consumidorgov -2023">
            <a:extLst>
              <a:ext uri="{FF2B5EF4-FFF2-40B4-BE49-F238E27FC236}">
                <a16:creationId xmlns:a16="http://schemas.microsoft.com/office/drawing/2014/main" id="{B815CDD0-D7D7-70E0-DEC5-FF1B694DF8F5}"/>
              </a:ext>
            </a:extLst>
          </p:cNvPr>
          <p:cNvSpPr/>
          <p:nvPr/>
        </p:nvSpPr>
        <p:spPr>
          <a:xfrm>
            <a:off x="1909475" y="6462603"/>
            <a:ext cx="637873" cy="20114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471"/>
              </a:lnSpc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0,07%</a:t>
            </a:r>
          </a:p>
        </p:txBody>
      </p:sp>
      <p:sp>
        <p:nvSpPr>
          <p:cNvPr id="98" name="Fonte Consumidorgov -2023">
            <a:extLst>
              <a:ext uri="{FF2B5EF4-FFF2-40B4-BE49-F238E27FC236}">
                <a16:creationId xmlns:a16="http://schemas.microsoft.com/office/drawing/2014/main" id="{859E8210-E3A5-0E93-73B2-912A01AA4B49}"/>
              </a:ext>
            </a:extLst>
          </p:cNvPr>
          <p:cNvSpPr/>
          <p:nvPr/>
        </p:nvSpPr>
        <p:spPr>
          <a:xfrm>
            <a:off x="5172840" y="6509368"/>
            <a:ext cx="743208" cy="20114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1471"/>
              </a:lnSpc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0,015%</a:t>
            </a:r>
          </a:p>
        </p:txBody>
      </p:sp>
      <p:sp>
        <p:nvSpPr>
          <p:cNvPr id="99" name="Fonte Consumidorgov -2023">
            <a:extLst>
              <a:ext uri="{FF2B5EF4-FFF2-40B4-BE49-F238E27FC236}">
                <a16:creationId xmlns:a16="http://schemas.microsoft.com/office/drawing/2014/main" id="{36D85A7B-7325-13D1-FE64-7FC7D2F35D9F}"/>
              </a:ext>
            </a:extLst>
          </p:cNvPr>
          <p:cNvSpPr/>
          <p:nvPr/>
        </p:nvSpPr>
        <p:spPr>
          <a:xfrm>
            <a:off x="3435700" y="6509368"/>
            <a:ext cx="620299" cy="20114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471"/>
              </a:lnSpc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0,03%</a:t>
            </a:r>
          </a:p>
        </p:txBody>
      </p:sp>
      <p:sp>
        <p:nvSpPr>
          <p:cNvPr id="100" name="Fonte Consumidorgov -2023">
            <a:extLst>
              <a:ext uri="{FF2B5EF4-FFF2-40B4-BE49-F238E27FC236}">
                <a16:creationId xmlns:a16="http://schemas.microsoft.com/office/drawing/2014/main" id="{08FC241E-C506-917C-7079-1BA89C2ECA5D}"/>
              </a:ext>
            </a:extLst>
          </p:cNvPr>
          <p:cNvSpPr/>
          <p:nvPr/>
        </p:nvSpPr>
        <p:spPr>
          <a:xfrm>
            <a:off x="5827549" y="6332342"/>
            <a:ext cx="2971643" cy="4616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0,011%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(7 x </a:t>
            </a:r>
            <a:r>
              <a:rPr lang="en-US" sz="1400" b="1" dirty="0" err="1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menor</a:t>
            </a:r>
            <a:r>
              <a:rPr lang="en-US" sz="1400" b="1" dirty="0">
                <a:solidFill>
                  <a:schemeClr val="bg1"/>
                </a:solidFill>
                <a:latin typeface="Aptos" panose="020B0004020202020204" pitchFamily="34" charset="0"/>
                <a:ea typeface="Arial Regular"/>
                <a:cs typeface="Calibri"/>
              </a:rPr>
              <a:t> 2021)</a:t>
            </a:r>
          </a:p>
        </p:txBody>
      </p:sp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57C05D52-E96E-BF6E-DD9F-4A9D59ED9CE8}"/>
              </a:ext>
            </a:extLst>
          </p:cNvPr>
          <p:cNvSpPr txBox="1">
            <a:spLocks/>
          </p:cNvSpPr>
          <p:nvPr/>
        </p:nvSpPr>
        <p:spPr>
          <a:xfrm>
            <a:off x="4216400" y="1578826"/>
            <a:ext cx="4670973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>
                <a:latin typeface="Aptos" panose="020B0004020202020204" pitchFamily="34" charset="0"/>
              </a:rPr>
              <a:t>Negativa de Contratação</a:t>
            </a:r>
            <a:endParaRPr lang="pt-BR" sz="3400" b="1" dirty="0">
              <a:latin typeface="Aptos" panose="020B0004020202020204" pitchFamily="34" charset="0"/>
            </a:endParaRPr>
          </a:p>
        </p:txBody>
      </p:sp>
      <p:pic>
        <p:nvPicPr>
          <p:cNvPr id="4" name="Imagem 3" descr="Tela de celular&#10;&#10;Descrição gerada automaticamente">
            <a:extLst>
              <a:ext uri="{FF2B5EF4-FFF2-40B4-BE49-F238E27FC236}">
                <a16:creationId xmlns:a16="http://schemas.microsoft.com/office/drawing/2014/main" id="{DBF24EF4-27EE-A0F9-25F4-462EF084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49" y="1783662"/>
            <a:ext cx="7023100" cy="44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8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433650" y="1070825"/>
            <a:ext cx="8234490" cy="19616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200" b="1" dirty="0">
                <a:solidFill>
                  <a:srgbClr val="951915"/>
                </a:solidFill>
                <a:latin typeface="Aptos" panose="020B0004020202020204" pitchFamily="34" charset="0"/>
              </a:rPr>
              <a:t>Por que, entre 2021 e 2023, houve uma queda de 60% nas reclamações realizadas no portal </a:t>
            </a:r>
            <a:r>
              <a:rPr lang="pt-BR" sz="3200" b="1" dirty="0" err="1">
                <a:solidFill>
                  <a:srgbClr val="951915"/>
                </a:solidFill>
                <a:latin typeface="Aptos" panose="020B0004020202020204" pitchFamily="34" charset="0"/>
              </a:rPr>
              <a:t>Consumidor.Gov</a:t>
            </a:r>
            <a:r>
              <a:rPr lang="pt-BR" sz="3200" b="1" dirty="0">
                <a:solidFill>
                  <a:srgbClr val="951915"/>
                </a:solidFill>
                <a:latin typeface="Aptos" panose="020B0004020202020204" pitchFamily="34" charset="0"/>
              </a:rPr>
              <a:t> e as ações judiciais aumentaram 45%?</a:t>
            </a:r>
          </a:p>
        </p:txBody>
      </p:sp>
      <p:pic>
        <p:nvPicPr>
          <p:cNvPr id="17" name="Imagem 16" descr="Foto em preto e branco de homem com turbante&#10;&#10;Descrição gerada automaticamente">
            <a:extLst>
              <a:ext uri="{FF2B5EF4-FFF2-40B4-BE49-F238E27FC236}">
                <a16:creationId xmlns:a16="http://schemas.microsoft.com/office/drawing/2014/main" id="{56F7C283-0E81-142F-F8A2-05A76BBE0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4" y="2819400"/>
            <a:ext cx="3220390" cy="403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Google Shape;190;p10">
            <a:extLst>
              <a:ext uri="{FF2B5EF4-FFF2-40B4-BE49-F238E27FC236}">
                <a16:creationId xmlns:a16="http://schemas.microsoft.com/office/drawing/2014/main" id="{4E41D2BE-654D-A5D0-B6C2-D63D5ACC3641}"/>
              </a:ext>
            </a:extLst>
          </p:cNvPr>
          <p:cNvSpPr txBox="1"/>
          <p:nvPr/>
        </p:nvSpPr>
        <p:spPr>
          <a:xfrm>
            <a:off x="2514600" y="3288212"/>
            <a:ext cx="6248400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buClr>
                <a:srgbClr val="143461"/>
              </a:buClr>
              <a:buSzPts val="3500"/>
            </a:pPr>
            <a:r>
              <a:rPr lang="en-US" sz="3200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Não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marche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, a </a:t>
            </a:r>
            <a:r>
              <a:rPr lang="en-US" sz="32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não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ser que </a:t>
            </a:r>
            <a:r>
              <a:rPr lang="en-US" sz="32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veja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alguma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vantagem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Não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use </a:t>
            </a:r>
            <a:r>
              <a:rPr lang="en-US" sz="32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suas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tropas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, a </a:t>
            </a:r>
            <a:r>
              <a:rPr lang="en-US" sz="32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menos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que </a:t>
            </a:r>
            <a:r>
              <a:rPr lang="en-US" sz="32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haja</a:t>
            </a:r>
            <a:r>
              <a:rPr lang="en-US" sz="32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alguma</a:t>
            </a:r>
            <a:r>
              <a:rPr lang="en-US" sz="3200" b="1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coisa</a:t>
            </a:r>
            <a:r>
              <a:rPr lang="en-US" sz="3200" b="1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a ser </a:t>
            </a:r>
            <a:r>
              <a:rPr lang="en-US" sz="3200" b="1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ganha</a:t>
            </a:r>
            <a:r>
              <a:rPr lang="en-US" sz="3200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”.</a:t>
            </a:r>
          </a:p>
          <a:p>
            <a:pPr algn="r">
              <a:buClr>
                <a:srgbClr val="143461"/>
              </a:buClr>
              <a:buSzPts val="3500"/>
            </a:pPr>
            <a:r>
              <a:rPr lang="pt-BR" sz="2000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Sun </a:t>
            </a:r>
            <a:r>
              <a:rPr lang="pt-BR" sz="2000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Tzu</a:t>
            </a:r>
            <a:r>
              <a:rPr lang="pt-BR" sz="3200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  </a:t>
            </a:r>
            <a:endParaRPr sz="3200" dirty="0">
              <a:latin typeface="Aptos" panose="020B0004020202020204" pitchFamily="34" charset="0"/>
            </a:endParaRPr>
          </a:p>
        </p:txBody>
      </p:sp>
      <p:sp>
        <p:nvSpPr>
          <p:cNvPr id="21" name="Espaço Reservado para Texto 5">
            <a:extLst>
              <a:ext uri="{FF2B5EF4-FFF2-40B4-BE49-F238E27FC236}">
                <a16:creationId xmlns:a16="http://schemas.microsoft.com/office/drawing/2014/main" id="{F63FA77E-D8B0-BA20-6871-1E136649036A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</p:spTree>
    <p:extLst>
      <p:ext uri="{BB962C8B-B14F-4D97-AF65-F5344CB8AC3E}">
        <p14:creationId xmlns:p14="http://schemas.microsoft.com/office/powerpoint/2010/main" val="16450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oto em preto e branco de homem com turbante&#10;&#10;Descrição gerada automaticamente">
            <a:extLst>
              <a:ext uri="{FF2B5EF4-FFF2-40B4-BE49-F238E27FC236}">
                <a16:creationId xmlns:a16="http://schemas.microsoft.com/office/drawing/2014/main" id="{56F7C283-0E81-142F-F8A2-05A76BBE0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4" y="2819400"/>
            <a:ext cx="3220390" cy="403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Google Shape;190;p10">
            <a:extLst>
              <a:ext uri="{FF2B5EF4-FFF2-40B4-BE49-F238E27FC236}">
                <a16:creationId xmlns:a16="http://schemas.microsoft.com/office/drawing/2014/main" id="{4E41D2BE-654D-A5D0-B6C2-D63D5ACC3641}"/>
              </a:ext>
            </a:extLst>
          </p:cNvPr>
          <p:cNvSpPr txBox="1"/>
          <p:nvPr/>
        </p:nvSpPr>
        <p:spPr>
          <a:xfrm>
            <a:off x="2887822" y="2336620"/>
            <a:ext cx="5724331" cy="3180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buClr>
                <a:srgbClr val="143461"/>
              </a:buClr>
              <a:buSzPts val="3500"/>
            </a:pPr>
            <a:r>
              <a:rPr lang="en-US" sz="2800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“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Se as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instruções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não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são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claras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e se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não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se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acredita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nas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ordens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, a</a:t>
            </a:r>
            <a:r>
              <a:rPr lang="en-US" sz="2800" b="1" spc="-67" dirty="0"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falta</a:t>
            </a:r>
            <a:r>
              <a:rPr lang="en-US" sz="2800" b="1" spc="-67" dirty="0"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 é do general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.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Quando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as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ordens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forem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explicadas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novamente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e,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ainda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assim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, as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tropas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não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spc="-67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obedecerem</a:t>
            </a:r>
            <a:r>
              <a:rPr lang="en-US" sz="2800" b="1" spc="-67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, a </a:t>
            </a:r>
            <a:r>
              <a:rPr lang="en-US" sz="2800" b="1" spc="-67" dirty="0" err="1"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falta</a:t>
            </a:r>
            <a:r>
              <a:rPr lang="en-US" sz="2800" b="1" spc="-67" dirty="0"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 é dos </a:t>
            </a:r>
            <a:r>
              <a:rPr lang="en-US" sz="2800" b="1" spc="-67" dirty="0" err="1"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oficiais</a:t>
            </a:r>
            <a:r>
              <a:rPr lang="en-US" sz="2800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”.</a:t>
            </a:r>
          </a:p>
          <a:p>
            <a:pPr algn="r">
              <a:buClr>
                <a:srgbClr val="143461"/>
              </a:buClr>
              <a:buSzPts val="3500"/>
            </a:pPr>
            <a:r>
              <a:rPr lang="pt-BR" sz="2000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Sun </a:t>
            </a:r>
            <a:r>
              <a:rPr lang="pt-BR" sz="2000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Tzu</a:t>
            </a:r>
            <a:r>
              <a:rPr lang="pt-BR" sz="3200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  </a:t>
            </a:r>
            <a:endParaRPr sz="3200" dirty="0">
              <a:latin typeface="Aptos" panose="020B00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20C0A9-DF9F-5562-73E9-CF23B5F5DA85}"/>
              </a:ext>
            </a:extLst>
          </p:cNvPr>
          <p:cNvSpPr txBox="1">
            <a:spLocks/>
          </p:cNvSpPr>
          <p:nvPr/>
        </p:nvSpPr>
        <p:spPr>
          <a:xfrm>
            <a:off x="396326" y="1070826"/>
            <a:ext cx="8351347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dirty="0">
                <a:solidFill>
                  <a:srgbClr val="951915"/>
                </a:solidFill>
                <a:latin typeface="Aptos" panose="020B0004020202020204" pitchFamily="34" charset="0"/>
              </a:rPr>
              <a:t>Segurança jurídica e lides infundadas</a:t>
            </a:r>
          </a:p>
        </p:txBody>
      </p:sp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EE942961-8087-3C11-04F9-5BDC79B03E1E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</p:spTree>
    <p:extLst>
      <p:ext uri="{BB962C8B-B14F-4D97-AF65-F5344CB8AC3E}">
        <p14:creationId xmlns:p14="http://schemas.microsoft.com/office/powerpoint/2010/main" val="3165099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304800" y="1070826"/>
            <a:ext cx="8648700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dirty="0">
                <a:solidFill>
                  <a:srgbClr val="951915"/>
                </a:solidFill>
                <a:latin typeface="Aptos" panose="020B0004020202020204" pitchFamily="34" charset="0"/>
              </a:rPr>
              <a:t>Vencendo o inimigo: litigância excessiva</a:t>
            </a:r>
          </a:p>
        </p:txBody>
      </p:sp>
      <p:sp>
        <p:nvSpPr>
          <p:cNvPr id="7" name="Google Shape;299;p35">
            <a:extLst>
              <a:ext uri="{FF2B5EF4-FFF2-40B4-BE49-F238E27FC236}">
                <a16:creationId xmlns:a16="http://schemas.microsoft.com/office/drawing/2014/main" id="{99227628-03FF-B94C-D666-31D17D584CE0}"/>
              </a:ext>
            </a:extLst>
          </p:cNvPr>
          <p:cNvSpPr txBox="1">
            <a:spLocks/>
          </p:cNvSpPr>
          <p:nvPr/>
        </p:nvSpPr>
        <p:spPr>
          <a:xfrm>
            <a:off x="2798145" y="1984139"/>
            <a:ext cx="5902873" cy="35675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buClr>
                <a:srgbClr val="143461"/>
              </a:buClr>
              <a:buSzPts val="3200"/>
            </a:pPr>
            <a:r>
              <a:rPr lang="pt-BR" sz="26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“Aquele que conhece o inimigo e a si mesmo, ainda que o enfrente em cem batalhas, jamais correrá perigo. Aquele que não conhece o inimigo, mas conhece a si mesmo, às vezes ganha, às vezes perde. Aquele que não conhece nem o inimigo nem a si mesmo, está fadado ao fracasso e correrá perigo em todas as batalhas”.</a:t>
            </a:r>
            <a:endParaRPr lang="pt-BR" sz="2600" dirty="0">
              <a:latin typeface="Aptos" panose="020B0004020202020204" pitchFamily="34" charset="0"/>
            </a:endParaRPr>
          </a:p>
          <a:p>
            <a:pPr>
              <a:buClr>
                <a:srgbClr val="002060"/>
              </a:buClr>
              <a:buSzPts val="3500"/>
            </a:pPr>
            <a:r>
              <a:rPr lang="pt-BR" sz="2400" dirty="0">
                <a:latin typeface="Aptos" panose="020B0004020202020204" pitchFamily="34" charset="0"/>
              </a:rPr>
              <a:t>                                                                           </a:t>
            </a:r>
            <a:r>
              <a:rPr lang="pt-BR" sz="2000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Sun </a:t>
            </a:r>
            <a:r>
              <a:rPr lang="pt-BR" sz="2000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Tzu</a:t>
            </a:r>
            <a:endParaRPr lang="pt-BR" sz="2000" dirty="0">
              <a:solidFill>
                <a:srgbClr val="951915"/>
              </a:solidFill>
            </a:endParaRPr>
          </a:p>
        </p:txBody>
      </p:sp>
      <p:pic>
        <p:nvPicPr>
          <p:cNvPr id="2" name="Imagem 1" descr="Foto em preto e branco de homem com turbante&#10;&#10;Descrição gerada automaticamente">
            <a:extLst>
              <a:ext uri="{FF2B5EF4-FFF2-40B4-BE49-F238E27FC236}">
                <a16:creationId xmlns:a16="http://schemas.microsoft.com/office/drawing/2014/main" id="{7AC26BAB-21D3-8E8C-2D2C-FB811BFF1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4" y="2819400"/>
            <a:ext cx="3220390" cy="403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33B0A17C-4B2E-43B2-C82B-1E04D319FB81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</p:spTree>
    <p:extLst>
      <p:ext uri="{BB962C8B-B14F-4D97-AF65-F5344CB8AC3E}">
        <p14:creationId xmlns:p14="http://schemas.microsoft.com/office/powerpoint/2010/main" val="1089177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">
            <a:extLst>
              <a:ext uri="{FF2B5EF4-FFF2-40B4-BE49-F238E27FC236}">
                <a16:creationId xmlns:a16="http://schemas.microsoft.com/office/drawing/2014/main" id="{CFE0A425-5DFF-85A2-EA13-E553542A8F01}"/>
              </a:ext>
            </a:extLst>
          </p:cNvPr>
          <p:cNvGrpSpPr/>
          <p:nvPr/>
        </p:nvGrpSpPr>
        <p:grpSpPr>
          <a:xfrm>
            <a:off x="-161925" y="2912325"/>
            <a:ext cx="9496425" cy="677423"/>
            <a:chOff x="0" y="0"/>
            <a:chExt cx="4150125" cy="25089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D2A259F-DC53-8D02-0377-9107B21AA758}"/>
                </a:ext>
              </a:extLst>
            </p:cNvPr>
            <p:cNvSpPr/>
            <p:nvPr/>
          </p:nvSpPr>
          <p:spPr>
            <a:xfrm>
              <a:off x="0" y="0"/>
              <a:ext cx="4150125" cy="250897"/>
            </a:xfrm>
            <a:custGeom>
              <a:avLst/>
              <a:gdLst/>
              <a:ahLst/>
              <a:cxnLst/>
              <a:rect l="l" t="t" r="r" b="b"/>
              <a:pathLst>
                <a:path w="4150125" h="250897">
                  <a:moveTo>
                    <a:pt x="24873" y="0"/>
                  </a:moveTo>
                  <a:lnTo>
                    <a:pt x="4125252" y="0"/>
                  </a:lnTo>
                  <a:cubicBezTo>
                    <a:pt x="4138988" y="0"/>
                    <a:pt x="4150125" y="11136"/>
                    <a:pt x="4150125" y="24873"/>
                  </a:cubicBezTo>
                  <a:lnTo>
                    <a:pt x="4150125" y="226025"/>
                  </a:lnTo>
                  <a:cubicBezTo>
                    <a:pt x="4150125" y="232621"/>
                    <a:pt x="4147504" y="238948"/>
                    <a:pt x="4142839" y="243612"/>
                  </a:cubicBezTo>
                  <a:cubicBezTo>
                    <a:pt x="4138175" y="248277"/>
                    <a:pt x="4131849" y="250897"/>
                    <a:pt x="4125252" y="250897"/>
                  </a:cubicBezTo>
                  <a:lnTo>
                    <a:pt x="24873" y="250897"/>
                  </a:lnTo>
                  <a:cubicBezTo>
                    <a:pt x="18276" y="250897"/>
                    <a:pt x="11950" y="248277"/>
                    <a:pt x="7285" y="243612"/>
                  </a:cubicBezTo>
                  <a:cubicBezTo>
                    <a:pt x="2621" y="238948"/>
                    <a:pt x="0" y="232621"/>
                    <a:pt x="0" y="226025"/>
                  </a:cubicBezTo>
                  <a:lnTo>
                    <a:pt x="0" y="24873"/>
                  </a:lnTo>
                  <a:cubicBezTo>
                    <a:pt x="0" y="18276"/>
                    <a:pt x="2621" y="11950"/>
                    <a:pt x="7285" y="7285"/>
                  </a:cubicBezTo>
                  <a:cubicBezTo>
                    <a:pt x="11950" y="2621"/>
                    <a:pt x="18276" y="0"/>
                    <a:pt x="248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>
                <a:latin typeface="Aptos" panose="020B0004020202020204" pitchFamily="34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76BDAE7B-803C-9824-D2B3-34DA514C87D1}"/>
                </a:ext>
              </a:extLst>
            </p:cNvPr>
            <p:cNvSpPr txBox="1"/>
            <p:nvPr/>
          </p:nvSpPr>
          <p:spPr>
            <a:xfrm>
              <a:off x="0" y="28575"/>
              <a:ext cx="4150125" cy="222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69"/>
                </a:lnSpc>
              </a:pPr>
              <a:endParaRPr>
                <a:latin typeface="Aptos" panose="020B0004020202020204" pitchFamily="34" charset="0"/>
              </a:endParaRPr>
            </a:p>
          </p:txBody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CBA21EAD-75F8-E96A-171F-4B5896F9CF87}"/>
              </a:ext>
            </a:extLst>
          </p:cNvPr>
          <p:cNvSpPr txBox="1"/>
          <p:nvPr/>
        </p:nvSpPr>
        <p:spPr>
          <a:xfrm>
            <a:off x="464128" y="3106135"/>
            <a:ext cx="7881331" cy="36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1"/>
              </a:lnSpc>
            </a:pPr>
            <a:r>
              <a:rPr lang="en-US" sz="2800" b="1" dirty="0">
                <a:solidFill>
                  <a:srgbClr val="951915"/>
                </a:solidFill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Vamos </a:t>
            </a:r>
            <a:r>
              <a:rPr lang="en-US" sz="2800" b="1" dirty="0" err="1">
                <a:solidFill>
                  <a:srgbClr val="951915"/>
                </a:solidFill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continuar</a:t>
            </a:r>
            <a:r>
              <a:rPr lang="en-US" sz="2800" b="1" dirty="0">
                <a:solidFill>
                  <a:srgbClr val="951915"/>
                </a:solidFill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b="1" dirty="0" err="1">
                <a:solidFill>
                  <a:srgbClr val="951915"/>
                </a:solidFill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esse</a:t>
            </a:r>
            <a:r>
              <a:rPr lang="en-US" sz="2800" b="1" dirty="0">
                <a:solidFill>
                  <a:srgbClr val="951915"/>
                </a:solidFill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 bate-</a:t>
            </a:r>
            <a:r>
              <a:rPr lang="en-US" sz="2800" b="1" dirty="0" err="1">
                <a:solidFill>
                  <a:srgbClr val="951915"/>
                </a:solidFill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papo</a:t>
            </a:r>
            <a:r>
              <a:rPr lang="en-US" sz="2800" b="1" dirty="0">
                <a:solidFill>
                  <a:srgbClr val="951915"/>
                </a:solidFill>
                <a:latin typeface="Aptos" panose="020B0004020202020204" pitchFamily="34" charset="0"/>
                <a:ea typeface="Poppins Bold"/>
                <a:cs typeface="Poppins Bold"/>
                <a:sym typeface="Poppins Bold"/>
              </a:rPr>
              <a:t>?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F597BA39-6203-C443-8649-55FD1DE764ED}"/>
              </a:ext>
            </a:extLst>
          </p:cNvPr>
          <p:cNvSpPr/>
          <p:nvPr/>
        </p:nvSpPr>
        <p:spPr>
          <a:xfrm>
            <a:off x="3906933" y="4104016"/>
            <a:ext cx="409174" cy="409174"/>
          </a:xfrm>
          <a:custGeom>
            <a:avLst/>
            <a:gdLst/>
            <a:ahLst/>
            <a:cxnLst/>
            <a:rect l="l" t="t" r="r" b="b"/>
            <a:pathLst>
              <a:path w="409174" h="409174">
                <a:moveTo>
                  <a:pt x="0" y="0"/>
                </a:moveTo>
                <a:lnTo>
                  <a:pt x="409174" y="0"/>
                </a:lnTo>
                <a:lnTo>
                  <a:pt x="409174" y="409174"/>
                </a:lnTo>
                <a:lnTo>
                  <a:pt x="0" y="409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>
              <a:latin typeface="Aptos" panose="020B0004020202020204" pitchFamily="34" charset="0"/>
            </a:endParaRPr>
          </a:p>
        </p:txBody>
      </p:sp>
      <p:sp>
        <p:nvSpPr>
          <p:cNvPr id="23" name="Freeform 4" descr="linkedin.png">
            <a:extLst>
              <a:ext uri="{FF2B5EF4-FFF2-40B4-BE49-F238E27FC236}">
                <a16:creationId xmlns:a16="http://schemas.microsoft.com/office/drawing/2014/main" id="{6CE36556-2291-4F70-A8A3-17D1C7BEEFB6}"/>
              </a:ext>
            </a:extLst>
          </p:cNvPr>
          <p:cNvSpPr/>
          <p:nvPr/>
        </p:nvSpPr>
        <p:spPr>
          <a:xfrm>
            <a:off x="3906933" y="4725385"/>
            <a:ext cx="405012" cy="405011"/>
          </a:xfrm>
          <a:custGeom>
            <a:avLst/>
            <a:gdLst/>
            <a:ahLst/>
            <a:cxnLst/>
            <a:rect l="l" t="t" r="r" b="b"/>
            <a:pathLst>
              <a:path w="405012" h="405011">
                <a:moveTo>
                  <a:pt x="0" y="0"/>
                </a:moveTo>
                <a:lnTo>
                  <a:pt x="405012" y="0"/>
                </a:lnTo>
                <a:lnTo>
                  <a:pt x="405012" y="405011"/>
                </a:lnTo>
                <a:lnTo>
                  <a:pt x="0" y="40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>
              <a:latin typeface="Aptos" panose="020B0004020202020204" pitchFamily="34" charset="0"/>
            </a:endParaRPr>
          </a:p>
        </p:txBody>
      </p:sp>
      <p:sp>
        <p:nvSpPr>
          <p:cNvPr id="24" name="Freeform 5" descr="whatsapp.png">
            <a:extLst>
              <a:ext uri="{FF2B5EF4-FFF2-40B4-BE49-F238E27FC236}">
                <a16:creationId xmlns:a16="http://schemas.microsoft.com/office/drawing/2014/main" id="{32C1C8C5-75C5-495E-AE8E-F6204F122277}"/>
              </a:ext>
            </a:extLst>
          </p:cNvPr>
          <p:cNvSpPr/>
          <p:nvPr/>
        </p:nvSpPr>
        <p:spPr>
          <a:xfrm>
            <a:off x="3899914" y="5328078"/>
            <a:ext cx="412031" cy="412032"/>
          </a:xfrm>
          <a:custGeom>
            <a:avLst/>
            <a:gdLst/>
            <a:ahLst/>
            <a:cxnLst/>
            <a:rect l="l" t="t" r="r" b="b"/>
            <a:pathLst>
              <a:path w="412031" h="412032">
                <a:moveTo>
                  <a:pt x="0" y="0"/>
                </a:moveTo>
                <a:lnTo>
                  <a:pt x="412031" y="0"/>
                </a:lnTo>
                <a:lnTo>
                  <a:pt x="412031" y="412032"/>
                </a:lnTo>
                <a:lnTo>
                  <a:pt x="0" y="412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>
              <a:latin typeface="Aptos" panose="020B0004020202020204" pitchFamily="34" charset="0"/>
            </a:endParaRPr>
          </a:p>
        </p:txBody>
      </p:sp>
      <p:sp>
        <p:nvSpPr>
          <p:cNvPr id="25" name="Freeform 6" descr="newsletter.png">
            <a:extLst>
              <a:ext uri="{FF2B5EF4-FFF2-40B4-BE49-F238E27FC236}">
                <a16:creationId xmlns:a16="http://schemas.microsoft.com/office/drawing/2014/main" id="{DCE5050A-3684-0000-E25E-2F26DB6C5C9D}"/>
              </a:ext>
            </a:extLst>
          </p:cNvPr>
          <p:cNvSpPr/>
          <p:nvPr/>
        </p:nvSpPr>
        <p:spPr>
          <a:xfrm>
            <a:off x="3899914" y="5916010"/>
            <a:ext cx="412031" cy="412032"/>
          </a:xfrm>
          <a:custGeom>
            <a:avLst/>
            <a:gdLst/>
            <a:ahLst/>
            <a:cxnLst/>
            <a:rect l="l" t="t" r="r" b="b"/>
            <a:pathLst>
              <a:path w="412031" h="412032">
                <a:moveTo>
                  <a:pt x="0" y="0"/>
                </a:moveTo>
                <a:lnTo>
                  <a:pt x="412031" y="0"/>
                </a:lnTo>
                <a:lnTo>
                  <a:pt x="412031" y="412032"/>
                </a:lnTo>
                <a:lnTo>
                  <a:pt x="0" y="412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>
              <a:latin typeface="Aptos" panose="020B0004020202020204" pitchFamily="34" charset="0"/>
            </a:endParaRP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B9AF8A90-2DD9-A9F1-5FF5-7344F1847663}"/>
              </a:ext>
            </a:extLst>
          </p:cNvPr>
          <p:cNvSpPr/>
          <p:nvPr/>
        </p:nvSpPr>
        <p:spPr>
          <a:xfrm>
            <a:off x="906434" y="3964943"/>
            <a:ext cx="2513041" cy="2513041"/>
          </a:xfrm>
          <a:custGeom>
            <a:avLst/>
            <a:gdLst/>
            <a:ahLst/>
            <a:cxnLst/>
            <a:rect l="l" t="t" r="r" b="b"/>
            <a:pathLst>
              <a:path w="2202591" h="2202591">
                <a:moveTo>
                  <a:pt x="0" y="0"/>
                </a:moveTo>
                <a:lnTo>
                  <a:pt x="2202591" y="0"/>
                </a:lnTo>
                <a:lnTo>
                  <a:pt x="2202591" y="2202591"/>
                </a:lnTo>
                <a:lnTo>
                  <a:pt x="0" y="2202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>
              <a:latin typeface="Aptos" panose="020B0004020202020204" pitchFamily="34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2F7F8EB2-BB68-B6D2-B2BD-03F63365D977}"/>
              </a:ext>
            </a:extLst>
          </p:cNvPr>
          <p:cNvSpPr txBox="1"/>
          <p:nvPr/>
        </p:nvSpPr>
        <p:spPr>
          <a:xfrm>
            <a:off x="4590627" y="6083770"/>
            <a:ext cx="3886783" cy="248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Aptos" panose="020B0004020202020204" pitchFamily="34" charset="0"/>
                <a:ea typeface="Arimo Bold"/>
                <a:cs typeface="Arimo Bold"/>
                <a:sym typeface="Arimo Bold"/>
              </a:rPr>
              <a:t>djalma@djalmasilva.adv.br</a:t>
            </a: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F6C16256-BAE4-D657-9150-99EC7A52E29E}"/>
              </a:ext>
            </a:extLst>
          </p:cNvPr>
          <p:cNvSpPr txBox="1"/>
          <p:nvPr/>
        </p:nvSpPr>
        <p:spPr>
          <a:xfrm>
            <a:off x="4590627" y="5495838"/>
            <a:ext cx="2242939" cy="248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9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Aptos" panose="020B0004020202020204" pitchFamily="34" charset="0"/>
                <a:ea typeface="Arimo Bold"/>
                <a:cs typeface="Arimo Bold"/>
                <a:sym typeface="Arimo Bold"/>
              </a:rPr>
              <a:t>(71) 99202-0405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8D2DED45-B19E-AF5B-E31A-FC7AA5B679F3}"/>
              </a:ext>
            </a:extLst>
          </p:cNvPr>
          <p:cNvSpPr txBox="1"/>
          <p:nvPr/>
        </p:nvSpPr>
        <p:spPr>
          <a:xfrm>
            <a:off x="4590627" y="4889376"/>
            <a:ext cx="1719823" cy="248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9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Aptos" panose="020B0004020202020204" pitchFamily="34" charset="0"/>
                <a:ea typeface="Arimo Bold"/>
                <a:cs typeface="Arimo Bold"/>
                <a:sym typeface="Arimo Bold"/>
              </a:rPr>
              <a:t>/djalmasilva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049176F3-45E5-7760-0E11-A61555950D1A}"/>
              </a:ext>
            </a:extLst>
          </p:cNvPr>
          <p:cNvSpPr txBox="1"/>
          <p:nvPr/>
        </p:nvSpPr>
        <p:spPr>
          <a:xfrm>
            <a:off x="4590628" y="4265628"/>
            <a:ext cx="2773756" cy="248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9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Aptos" panose="020B0004020202020204" pitchFamily="34" charset="0"/>
                <a:ea typeface="Arimo Bold"/>
                <a:cs typeface="Arimo Bold"/>
                <a:sym typeface="Arimo Bold"/>
              </a:rPr>
              <a:t>@djalmasilvajunior</a:t>
            </a:r>
          </a:p>
        </p:txBody>
      </p:sp>
    </p:spTree>
    <p:extLst>
      <p:ext uri="{BB962C8B-B14F-4D97-AF65-F5344CB8AC3E}">
        <p14:creationId xmlns:p14="http://schemas.microsoft.com/office/powerpoint/2010/main" val="1026427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A3FBFF-4B1A-4A83-BA09-757BA17BF48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440611" y="1798983"/>
            <a:ext cx="7093659" cy="48006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Advogado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especialista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em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Direito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Bancário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, com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mais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de 20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anos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de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atuação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exclusiva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em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questões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relativas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ao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crédito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;</a:t>
            </a:r>
          </a:p>
          <a:p>
            <a:pPr algn="l">
              <a:lnSpc>
                <a:spcPct val="100000"/>
              </a:lnSpc>
            </a:pPr>
            <a:endParaRPr lang="en-US" sz="100" spc="-44" dirty="0">
              <a:latin typeface="Aptos" panose="020B0004020202020204" pitchFamily="34" charset="0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ct val="100000"/>
              </a:lnSpc>
            </a:pP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Consultor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Jurídico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da ABBC -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Associação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Brasileira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de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Bancos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;</a:t>
            </a:r>
          </a:p>
          <a:p>
            <a:pPr algn="l">
              <a:lnSpc>
                <a:spcPct val="100000"/>
              </a:lnSpc>
            </a:pPr>
            <a:endParaRPr lang="en-US" sz="100" spc="-44" dirty="0">
              <a:latin typeface="Aptos" panose="020B0004020202020204" pitchFamily="34" charset="0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ct val="100000"/>
              </a:lnSpc>
            </a:pP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Procurador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do Estado da Bahia;</a:t>
            </a:r>
          </a:p>
          <a:p>
            <a:pPr algn="l">
              <a:lnSpc>
                <a:spcPct val="100000"/>
              </a:lnSpc>
            </a:pPr>
            <a:endParaRPr lang="en-US" sz="100" spc="-44" dirty="0">
              <a:latin typeface="Aptos" panose="020B0004020202020204" pitchFamily="34" charset="0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ct val="100000"/>
              </a:lnSpc>
            </a:pP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Mestre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em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Políticas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Sociais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e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Cidadania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pela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Universidade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Católica do Salvador e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Especialista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em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Big Data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pelo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MIT - Massachusetts Institute of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Tecnology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;</a:t>
            </a:r>
          </a:p>
          <a:p>
            <a:pPr algn="l">
              <a:lnSpc>
                <a:spcPct val="100000"/>
              </a:lnSpc>
            </a:pPr>
            <a:endParaRPr lang="en-US" sz="100" spc="-44" dirty="0">
              <a:latin typeface="Aptos" panose="020B0004020202020204" pitchFamily="34" charset="0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ct val="100000"/>
              </a:lnSpc>
            </a:pP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Professor dos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cursos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de Crédito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Consignado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da ABBC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Educacional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, INFI - FEBRABAN e Future Law;</a:t>
            </a:r>
          </a:p>
          <a:p>
            <a:pPr algn="l">
              <a:lnSpc>
                <a:spcPct val="100000"/>
              </a:lnSpc>
            </a:pPr>
            <a:endParaRPr lang="en-US" sz="100" spc="-44" dirty="0">
              <a:latin typeface="Aptos" panose="020B0004020202020204" pitchFamily="34" charset="0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ct val="100000"/>
              </a:lnSpc>
            </a:pP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Sócio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do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escritório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 Djalma Silva </a:t>
            </a:r>
            <a:r>
              <a:rPr lang="en-US" spc="-44" dirty="0" err="1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Advogados</a:t>
            </a:r>
            <a:r>
              <a:rPr lang="en-US" spc="-44" dirty="0">
                <a:latin typeface="Aptos" panose="020B0004020202020204" pitchFamily="34" charset="0"/>
                <a:ea typeface="Poppins Light"/>
                <a:cs typeface="Poppins Light"/>
                <a:sym typeface="Poppins Light"/>
              </a:rPr>
              <a:t>.</a:t>
            </a:r>
          </a:p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CBAA82-482C-E328-06CD-45F205997B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723" y="1043742"/>
            <a:ext cx="6375400" cy="504216"/>
          </a:xfrm>
        </p:spPr>
        <p:txBody>
          <a:bodyPr/>
          <a:lstStyle/>
          <a:p>
            <a:r>
              <a:rPr lang="pt-BR" sz="4000" dirty="0"/>
              <a:t>Djalma Silva Júnior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458807C3-7E04-56BF-5FE4-D670329FCB7A}"/>
              </a:ext>
            </a:extLst>
          </p:cNvPr>
          <p:cNvSpPr/>
          <p:nvPr/>
        </p:nvSpPr>
        <p:spPr>
          <a:xfrm>
            <a:off x="1206479" y="2018587"/>
            <a:ext cx="46800" cy="4174395"/>
          </a:xfrm>
          <a:prstGeom prst="rect">
            <a:avLst/>
          </a:prstGeom>
          <a:solidFill>
            <a:srgbClr val="951915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0DA38D5F-983F-7904-EA8E-5002CAC41000}"/>
              </a:ext>
            </a:extLst>
          </p:cNvPr>
          <p:cNvGrpSpPr>
            <a:grpSpLocks noChangeAspect="1"/>
          </p:cNvGrpSpPr>
          <p:nvPr/>
        </p:nvGrpSpPr>
        <p:grpSpPr>
          <a:xfrm>
            <a:off x="1152000" y="1992709"/>
            <a:ext cx="162000" cy="162000"/>
            <a:chOff x="6705600" y="1371600"/>
            <a:chExt cx="10972800" cy="10972800"/>
          </a:xfrm>
          <a:solidFill>
            <a:srgbClr val="951915"/>
          </a:solidFill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D529C25F-3690-3C66-A384-2CEBEF009668}"/>
                </a:ext>
              </a:extLst>
            </p:cNvPr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F8C8D283-1C7C-CDD0-A07C-12D81DFD5416}"/>
              </a:ext>
            </a:extLst>
          </p:cNvPr>
          <p:cNvGrpSpPr>
            <a:grpSpLocks noChangeAspect="1"/>
          </p:cNvGrpSpPr>
          <p:nvPr/>
        </p:nvGrpSpPr>
        <p:grpSpPr>
          <a:xfrm>
            <a:off x="551665" y="8659809"/>
            <a:ext cx="406910" cy="406910"/>
            <a:chOff x="6705600" y="1371600"/>
            <a:chExt cx="10972800" cy="10972800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7CD800FC-E8B7-D211-8311-574E1BAB7B6F}"/>
                </a:ext>
              </a:extLst>
            </p:cNvPr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solidFill>
              <a:srgbClr val="34BDB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22B31AAE-3F42-0513-9684-3EDC780F5D7A}"/>
              </a:ext>
            </a:extLst>
          </p:cNvPr>
          <p:cNvGrpSpPr>
            <a:grpSpLocks noChangeAspect="1"/>
          </p:cNvGrpSpPr>
          <p:nvPr/>
        </p:nvGrpSpPr>
        <p:grpSpPr>
          <a:xfrm>
            <a:off x="1152000" y="2826596"/>
            <a:ext cx="162000" cy="162000"/>
            <a:chOff x="6705600" y="1371600"/>
            <a:chExt cx="10972800" cy="10972800"/>
          </a:xfrm>
          <a:solidFill>
            <a:srgbClr val="951915"/>
          </a:solidFill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F92370FB-52A8-5B00-34A2-A76C64FF9073}"/>
                </a:ext>
              </a:extLst>
            </p:cNvPr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701EEA16-4036-8035-A2BE-126649805B1D}"/>
              </a:ext>
            </a:extLst>
          </p:cNvPr>
          <p:cNvGrpSpPr>
            <a:grpSpLocks noChangeAspect="1"/>
          </p:cNvGrpSpPr>
          <p:nvPr/>
        </p:nvGrpSpPr>
        <p:grpSpPr>
          <a:xfrm>
            <a:off x="1152000" y="3393069"/>
            <a:ext cx="162000" cy="162000"/>
            <a:chOff x="6705600" y="1371600"/>
            <a:chExt cx="10972800" cy="10972800"/>
          </a:xfrm>
          <a:solidFill>
            <a:srgbClr val="951915"/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C6C251F3-68EB-5C57-0421-0EF9CA93B104}"/>
                </a:ext>
              </a:extLst>
            </p:cNvPr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18B2CD04-B851-BF74-ECB3-A1D6BCE2E70A}"/>
              </a:ext>
            </a:extLst>
          </p:cNvPr>
          <p:cNvGrpSpPr>
            <a:grpSpLocks noChangeAspect="1"/>
          </p:cNvGrpSpPr>
          <p:nvPr/>
        </p:nvGrpSpPr>
        <p:grpSpPr>
          <a:xfrm>
            <a:off x="1152000" y="3988276"/>
            <a:ext cx="162000" cy="162000"/>
            <a:chOff x="6705600" y="1371600"/>
            <a:chExt cx="10972800" cy="10972800"/>
          </a:xfrm>
          <a:solidFill>
            <a:srgbClr val="951915"/>
          </a:solidFill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93DEA08-63E1-1865-7652-BDC887AEAC60}"/>
                </a:ext>
              </a:extLst>
            </p:cNvPr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AB39ADF1-A67E-FFCB-6E60-4F773A2F7F0D}"/>
              </a:ext>
            </a:extLst>
          </p:cNvPr>
          <p:cNvGrpSpPr>
            <a:grpSpLocks noChangeAspect="1"/>
          </p:cNvGrpSpPr>
          <p:nvPr/>
        </p:nvGrpSpPr>
        <p:grpSpPr>
          <a:xfrm>
            <a:off x="1152000" y="5149965"/>
            <a:ext cx="162000" cy="162000"/>
            <a:chOff x="6705600" y="1371600"/>
            <a:chExt cx="10972800" cy="10972800"/>
          </a:xfrm>
          <a:solidFill>
            <a:srgbClr val="951915"/>
          </a:solidFill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E3267725-2A95-1B02-5A97-5BC10D5EC92A}"/>
                </a:ext>
              </a:extLst>
            </p:cNvPr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6" name="Group 8">
            <a:extLst>
              <a:ext uri="{FF2B5EF4-FFF2-40B4-BE49-F238E27FC236}">
                <a16:creationId xmlns:a16="http://schemas.microsoft.com/office/drawing/2014/main" id="{4B9BECF8-FDB3-60F9-2C6E-7003324B40E6}"/>
              </a:ext>
            </a:extLst>
          </p:cNvPr>
          <p:cNvGrpSpPr>
            <a:grpSpLocks noChangeAspect="1"/>
          </p:cNvGrpSpPr>
          <p:nvPr/>
        </p:nvGrpSpPr>
        <p:grpSpPr>
          <a:xfrm>
            <a:off x="1152000" y="6026982"/>
            <a:ext cx="162000" cy="162000"/>
            <a:chOff x="6705600" y="1371600"/>
            <a:chExt cx="10972800" cy="10972800"/>
          </a:xfrm>
          <a:solidFill>
            <a:srgbClr val="951915"/>
          </a:solidFill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044E6B97-2357-3CE9-132A-2FB70E5B45C5}"/>
                </a:ext>
              </a:extLst>
            </p:cNvPr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07239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523470" y="905726"/>
            <a:ext cx="8163813" cy="5042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b="1" dirty="0">
                <a:solidFill>
                  <a:srgbClr val="951915"/>
                </a:solidFill>
                <a:latin typeface="Aptos" panose="020B0004020202020204" pitchFamily="34" charset="0"/>
              </a:rPr>
              <a:t>Panorama Geral da Litigiosidade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7C5EDA7-8D33-B7DD-7DB4-A4CEEAA876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8" t="4448" r="5198"/>
          <a:stretch/>
        </p:blipFill>
        <p:spPr>
          <a:xfrm>
            <a:off x="3189290" y="1729995"/>
            <a:ext cx="5229888" cy="475478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29AC49B-05B0-3E8D-23F0-A85D0815DD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7"/>
          <a:stretch/>
        </p:blipFill>
        <p:spPr>
          <a:xfrm>
            <a:off x="542132" y="1729995"/>
            <a:ext cx="2135275" cy="2972634"/>
          </a:xfrm>
          <a:prstGeom prst="rect">
            <a:avLst/>
          </a:prstGeom>
        </p:spPr>
      </p:pic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D826094B-4B70-CD68-16A6-5260B3FEB286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</p:spTree>
    <p:extLst>
      <p:ext uri="{BB962C8B-B14F-4D97-AF65-F5344CB8AC3E}">
        <p14:creationId xmlns:p14="http://schemas.microsoft.com/office/powerpoint/2010/main" val="187155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396326" y="1070826"/>
            <a:ext cx="8351347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dirty="0">
                <a:solidFill>
                  <a:srgbClr val="951915"/>
                </a:solidFill>
                <a:latin typeface="Aptos" panose="020B0004020202020204" pitchFamily="34" charset="0"/>
              </a:rPr>
              <a:t>Panorama Específico da Litigiosidade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95F7778-48FF-3978-106F-61BA2F8C2C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27184"/>
          <a:stretch/>
        </p:blipFill>
        <p:spPr>
          <a:xfrm>
            <a:off x="360431" y="2730881"/>
            <a:ext cx="8423137" cy="16663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010CCA1-E693-9293-78DF-E9EFE4553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90" y="2068198"/>
            <a:ext cx="8422178" cy="623864"/>
          </a:xfrm>
          <a:prstGeom prst="rect">
            <a:avLst/>
          </a:prstGeom>
        </p:spPr>
      </p:pic>
      <p:sp>
        <p:nvSpPr>
          <p:cNvPr id="14" name="Google Shape;204;p28">
            <a:extLst>
              <a:ext uri="{FF2B5EF4-FFF2-40B4-BE49-F238E27FC236}">
                <a16:creationId xmlns:a16="http://schemas.microsoft.com/office/drawing/2014/main" id="{41113F43-3DBC-EB30-E67C-BCAD71DA4F18}"/>
              </a:ext>
            </a:extLst>
          </p:cNvPr>
          <p:cNvSpPr txBox="1">
            <a:spLocks/>
          </p:cNvSpPr>
          <p:nvPr/>
        </p:nvSpPr>
        <p:spPr>
          <a:xfrm>
            <a:off x="1092393" y="5211088"/>
            <a:ext cx="3827325" cy="85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pt-BR" sz="2400" dirty="0">
                <a:latin typeface="Aptos" panose="020B0004020202020204" pitchFamily="34" charset="0"/>
              </a:rPr>
              <a:t>Casos novos (2023)</a:t>
            </a:r>
          </a:p>
          <a:p>
            <a:r>
              <a:rPr lang="pt-BR" sz="2400" dirty="0">
                <a:latin typeface="Aptos" panose="020B0004020202020204" pitchFamily="34" charset="0"/>
              </a:rPr>
              <a:t>Empréstimo Consignado</a:t>
            </a:r>
          </a:p>
        </p:txBody>
      </p:sp>
      <p:sp>
        <p:nvSpPr>
          <p:cNvPr id="15" name="Google Shape;204;p28">
            <a:extLst>
              <a:ext uri="{FF2B5EF4-FFF2-40B4-BE49-F238E27FC236}">
                <a16:creationId xmlns:a16="http://schemas.microsoft.com/office/drawing/2014/main" id="{45799155-492B-2933-BCBC-B7144B2ADC71}"/>
              </a:ext>
            </a:extLst>
          </p:cNvPr>
          <p:cNvSpPr txBox="1">
            <a:spLocks/>
          </p:cNvSpPr>
          <p:nvPr/>
        </p:nvSpPr>
        <p:spPr>
          <a:xfrm>
            <a:off x="5772318" y="5238327"/>
            <a:ext cx="2394732" cy="81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pt-BR" sz="4800" dirty="0">
                <a:solidFill>
                  <a:srgbClr val="951915"/>
                </a:solidFill>
                <a:latin typeface="Aptos" panose="020B0004020202020204" pitchFamily="34" charset="0"/>
              </a:rPr>
              <a:t>589.845</a:t>
            </a:r>
          </a:p>
        </p:txBody>
      </p:sp>
      <p:grpSp>
        <p:nvGrpSpPr>
          <p:cNvPr id="16" name="Google Shape;5713;p62">
            <a:extLst>
              <a:ext uri="{FF2B5EF4-FFF2-40B4-BE49-F238E27FC236}">
                <a16:creationId xmlns:a16="http://schemas.microsoft.com/office/drawing/2014/main" id="{459B3B76-9AA6-2E87-84FC-48A4F4F3FA84}"/>
              </a:ext>
            </a:extLst>
          </p:cNvPr>
          <p:cNvGrpSpPr/>
          <p:nvPr/>
        </p:nvGrpSpPr>
        <p:grpSpPr>
          <a:xfrm>
            <a:off x="5027383" y="5266319"/>
            <a:ext cx="679618" cy="731035"/>
            <a:chOff x="-62151950" y="4111775"/>
            <a:chExt cx="318225" cy="316650"/>
          </a:xfrm>
          <a:solidFill>
            <a:srgbClr val="951915"/>
          </a:solidFill>
        </p:grpSpPr>
        <p:sp>
          <p:nvSpPr>
            <p:cNvPr id="17" name="Google Shape;5714;p62">
              <a:extLst>
                <a:ext uri="{FF2B5EF4-FFF2-40B4-BE49-F238E27FC236}">
                  <a16:creationId xmlns:a16="http://schemas.microsoft.com/office/drawing/2014/main" id="{DD1DF466-E8EA-3463-9E37-03C8CFF3A45F}"/>
                </a:ext>
              </a:extLst>
            </p:cNvPr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8" name="Google Shape;5715;p62">
              <a:extLst>
                <a:ext uri="{FF2B5EF4-FFF2-40B4-BE49-F238E27FC236}">
                  <a16:creationId xmlns:a16="http://schemas.microsoft.com/office/drawing/2014/main" id="{5D6705B5-C41A-D655-F225-9EA40FDA9416}"/>
                </a:ext>
              </a:extLst>
            </p:cNvPr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9" name="Google Shape;5716;p62">
              <a:extLst>
                <a:ext uri="{FF2B5EF4-FFF2-40B4-BE49-F238E27FC236}">
                  <a16:creationId xmlns:a16="http://schemas.microsoft.com/office/drawing/2014/main" id="{390E8D32-59C2-C914-7EF9-E0BBA803CD35}"/>
                </a:ext>
              </a:extLst>
            </p:cNvPr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0" name="Google Shape;5717;p62">
              <a:extLst>
                <a:ext uri="{FF2B5EF4-FFF2-40B4-BE49-F238E27FC236}">
                  <a16:creationId xmlns:a16="http://schemas.microsoft.com/office/drawing/2014/main" id="{48384AA5-7519-67CF-8D4C-F9B9C1157AAC}"/>
                </a:ext>
              </a:extLst>
            </p:cNvPr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E6511F2-147F-891D-B3A9-B9B79E023308}"/>
              </a:ext>
            </a:extLst>
          </p:cNvPr>
          <p:cNvSpPr txBox="1"/>
          <p:nvPr/>
        </p:nvSpPr>
        <p:spPr>
          <a:xfrm>
            <a:off x="3467100" y="4402753"/>
            <a:ext cx="5676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latin typeface="Aptos" panose="020B0004020202020204" pitchFamily="34" charset="0"/>
              </a:rPr>
              <a:t>https://justica-em-numeros.cnj.jus.br/painel-estatisticas/</a:t>
            </a:r>
          </a:p>
        </p:txBody>
      </p:sp>
      <p:sp>
        <p:nvSpPr>
          <p:cNvPr id="22" name="Espaço Reservado para Texto 5">
            <a:extLst>
              <a:ext uri="{FF2B5EF4-FFF2-40B4-BE49-F238E27FC236}">
                <a16:creationId xmlns:a16="http://schemas.microsoft.com/office/drawing/2014/main" id="{E31EF823-F2B8-28E7-F3EF-A34834106561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</p:spTree>
    <p:extLst>
      <p:ext uri="{BB962C8B-B14F-4D97-AF65-F5344CB8AC3E}">
        <p14:creationId xmlns:p14="http://schemas.microsoft.com/office/powerpoint/2010/main" val="263133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396326" y="1070826"/>
            <a:ext cx="8351347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dirty="0">
                <a:solidFill>
                  <a:srgbClr val="951915"/>
                </a:solidFill>
                <a:latin typeface="Aptos" panose="020B0004020202020204" pitchFamily="34" charset="0"/>
              </a:rPr>
              <a:t>Panorama Específico da Litigiosidade</a:t>
            </a:r>
          </a:p>
        </p:txBody>
      </p:sp>
      <p:sp>
        <p:nvSpPr>
          <p:cNvPr id="14" name="Google Shape;204;p28">
            <a:extLst>
              <a:ext uri="{FF2B5EF4-FFF2-40B4-BE49-F238E27FC236}">
                <a16:creationId xmlns:a16="http://schemas.microsoft.com/office/drawing/2014/main" id="{41113F43-3DBC-EB30-E67C-BCAD71DA4F18}"/>
              </a:ext>
            </a:extLst>
          </p:cNvPr>
          <p:cNvSpPr txBox="1">
            <a:spLocks/>
          </p:cNvSpPr>
          <p:nvPr/>
        </p:nvSpPr>
        <p:spPr>
          <a:xfrm>
            <a:off x="989754" y="1988657"/>
            <a:ext cx="3827325" cy="85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pt-BR" sz="2400" dirty="0">
                <a:latin typeface="Aptos" panose="020B0004020202020204" pitchFamily="34" charset="0"/>
              </a:rPr>
              <a:t>Casos novos (2023)</a:t>
            </a:r>
          </a:p>
          <a:p>
            <a:r>
              <a:rPr lang="pt-BR" sz="2400" dirty="0">
                <a:latin typeface="Aptos" panose="020B0004020202020204" pitchFamily="34" charset="0"/>
              </a:rPr>
              <a:t>Empréstimo Consignado</a:t>
            </a:r>
          </a:p>
        </p:txBody>
      </p:sp>
      <p:sp>
        <p:nvSpPr>
          <p:cNvPr id="15" name="Google Shape;204;p28">
            <a:extLst>
              <a:ext uri="{FF2B5EF4-FFF2-40B4-BE49-F238E27FC236}">
                <a16:creationId xmlns:a16="http://schemas.microsoft.com/office/drawing/2014/main" id="{45799155-492B-2933-BCBC-B7144B2ADC71}"/>
              </a:ext>
            </a:extLst>
          </p:cNvPr>
          <p:cNvSpPr txBox="1">
            <a:spLocks/>
          </p:cNvSpPr>
          <p:nvPr/>
        </p:nvSpPr>
        <p:spPr>
          <a:xfrm>
            <a:off x="5772318" y="1969241"/>
            <a:ext cx="2394732" cy="81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pt-BR" sz="4800" dirty="0">
                <a:solidFill>
                  <a:srgbClr val="951915"/>
                </a:solidFill>
                <a:latin typeface="Aptos" panose="020B0004020202020204" pitchFamily="34" charset="0"/>
              </a:rPr>
              <a:t>589.845</a:t>
            </a:r>
          </a:p>
        </p:txBody>
      </p:sp>
      <p:grpSp>
        <p:nvGrpSpPr>
          <p:cNvPr id="16" name="Google Shape;5713;p62">
            <a:extLst>
              <a:ext uri="{FF2B5EF4-FFF2-40B4-BE49-F238E27FC236}">
                <a16:creationId xmlns:a16="http://schemas.microsoft.com/office/drawing/2014/main" id="{459B3B76-9AA6-2E87-84FC-48A4F4F3FA84}"/>
              </a:ext>
            </a:extLst>
          </p:cNvPr>
          <p:cNvGrpSpPr/>
          <p:nvPr/>
        </p:nvGrpSpPr>
        <p:grpSpPr>
          <a:xfrm>
            <a:off x="5046045" y="2015895"/>
            <a:ext cx="679618" cy="731035"/>
            <a:chOff x="-62151950" y="4111775"/>
            <a:chExt cx="318225" cy="316650"/>
          </a:xfrm>
          <a:solidFill>
            <a:srgbClr val="951915"/>
          </a:solidFill>
        </p:grpSpPr>
        <p:sp>
          <p:nvSpPr>
            <p:cNvPr id="17" name="Google Shape;5714;p62">
              <a:extLst>
                <a:ext uri="{FF2B5EF4-FFF2-40B4-BE49-F238E27FC236}">
                  <a16:creationId xmlns:a16="http://schemas.microsoft.com/office/drawing/2014/main" id="{DD1DF466-E8EA-3463-9E37-03C8CFF3A45F}"/>
                </a:ext>
              </a:extLst>
            </p:cNvPr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8" name="Google Shape;5715;p62">
              <a:extLst>
                <a:ext uri="{FF2B5EF4-FFF2-40B4-BE49-F238E27FC236}">
                  <a16:creationId xmlns:a16="http://schemas.microsoft.com/office/drawing/2014/main" id="{5D6705B5-C41A-D655-F225-9EA40FDA9416}"/>
                </a:ext>
              </a:extLst>
            </p:cNvPr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9" name="Google Shape;5716;p62">
              <a:extLst>
                <a:ext uri="{FF2B5EF4-FFF2-40B4-BE49-F238E27FC236}">
                  <a16:creationId xmlns:a16="http://schemas.microsoft.com/office/drawing/2014/main" id="{390E8D32-59C2-C914-7EF9-E0BBA803CD35}"/>
                </a:ext>
              </a:extLst>
            </p:cNvPr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0" name="Google Shape;5717;p62">
              <a:extLst>
                <a:ext uri="{FF2B5EF4-FFF2-40B4-BE49-F238E27FC236}">
                  <a16:creationId xmlns:a16="http://schemas.microsoft.com/office/drawing/2014/main" id="{48384AA5-7519-67CF-8D4C-F9B9C1157AAC}"/>
                </a:ext>
              </a:extLst>
            </p:cNvPr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208012E0-3D1F-0D99-A3DA-6DD7E216D7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05"/>
          <a:stretch/>
        </p:blipFill>
        <p:spPr>
          <a:xfrm>
            <a:off x="396326" y="3365500"/>
            <a:ext cx="4264574" cy="26969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FC70510-006B-C0CE-2918-81F39AD1B6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481" t="3194" r="1226" b="20414"/>
          <a:stretch/>
        </p:blipFill>
        <p:spPr>
          <a:xfrm>
            <a:off x="4819748" y="3365499"/>
            <a:ext cx="3913324" cy="2696909"/>
          </a:xfrm>
          <a:prstGeom prst="rect">
            <a:avLst/>
          </a:prstGeom>
        </p:spPr>
      </p:pic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4DF00D21-806B-BBD3-5049-46C7F5851E93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</p:spTree>
    <p:extLst>
      <p:ext uri="{BB962C8B-B14F-4D97-AF65-F5344CB8AC3E}">
        <p14:creationId xmlns:p14="http://schemas.microsoft.com/office/powerpoint/2010/main" val="78125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to preta e branca de pessoas ao redor&#10;&#10;Descrição gerada automaticamente">
            <a:extLst>
              <a:ext uri="{FF2B5EF4-FFF2-40B4-BE49-F238E27FC236}">
                <a16:creationId xmlns:a16="http://schemas.microsoft.com/office/drawing/2014/main" id="{F4BFF360-6BB3-3589-561B-1CC31F7DB3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09" y="1866900"/>
            <a:ext cx="4428781" cy="4428781"/>
          </a:xfrm>
          <a:prstGeom prst="rect">
            <a:avLst/>
          </a:prstGeom>
        </p:spPr>
      </p:pic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39159464-BCE0-2A01-0189-F39365AC7A2C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CBEAC405-3073-1069-9CBD-809966026B48}"/>
              </a:ext>
            </a:extLst>
          </p:cNvPr>
          <p:cNvSpPr txBox="1">
            <a:spLocks/>
          </p:cNvSpPr>
          <p:nvPr/>
        </p:nvSpPr>
        <p:spPr>
          <a:xfrm>
            <a:off x="414988" y="1070826"/>
            <a:ext cx="8351347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dirty="0">
                <a:solidFill>
                  <a:srgbClr val="951915"/>
                </a:solidFill>
                <a:latin typeface="Aptos" panose="020B0004020202020204" pitchFamily="34" charset="0"/>
              </a:rPr>
              <a:t>Como vencer a litigiosidade excessiva?</a:t>
            </a:r>
          </a:p>
        </p:txBody>
      </p:sp>
    </p:spTree>
    <p:extLst>
      <p:ext uri="{BB962C8B-B14F-4D97-AF65-F5344CB8AC3E}">
        <p14:creationId xmlns:p14="http://schemas.microsoft.com/office/powerpoint/2010/main" val="32588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396326" y="1070826"/>
            <a:ext cx="8351347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dirty="0">
                <a:solidFill>
                  <a:srgbClr val="951915"/>
                </a:solidFill>
                <a:latin typeface="Aptos" panose="020B0004020202020204" pitchFamily="34" charset="0"/>
              </a:rPr>
              <a:t>Como vencer a litigiosidade excessiva?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5E61A1-67E6-70A7-47CD-3BF67F96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315" y="1936644"/>
            <a:ext cx="3120219" cy="44006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Espaço Reservado para Texto 5">
            <a:extLst>
              <a:ext uri="{FF2B5EF4-FFF2-40B4-BE49-F238E27FC236}">
                <a16:creationId xmlns:a16="http://schemas.microsoft.com/office/drawing/2014/main" id="{F952253A-BC39-D9D2-DBB8-4D11964396DA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</p:spTree>
    <p:extLst>
      <p:ext uri="{BB962C8B-B14F-4D97-AF65-F5344CB8AC3E}">
        <p14:creationId xmlns:p14="http://schemas.microsoft.com/office/powerpoint/2010/main" val="1011978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396326" y="1070826"/>
            <a:ext cx="8351347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dirty="0">
                <a:solidFill>
                  <a:srgbClr val="951915"/>
                </a:solidFill>
                <a:latin typeface="Aptos" panose="020B0004020202020204" pitchFamily="34" charset="0"/>
              </a:rPr>
              <a:t>Como vencer a litigiosidade excessiva?</a:t>
            </a:r>
          </a:p>
        </p:txBody>
      </p:sp>
      <p:pic>
        <p:nvPicPr>
          <p:cNvPr id="3" name="Imagem 2" descr="Foto em preto e branco de homem com turbante&#10;&#10;Descrição gerada automaticamente">
            <a:extLst>
              <a:ext uri="{FF2B5EF4-FFF2-40B4-BE49-F238E27FC236}">
                <a16:creationId xmlns:a16="http://schemas.microsoft.com/office/drawing/2014/main" id="{15EF7410-FA6D-1706-3250-F7A338B67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4" y="2819400"/>
            <a:ext cx="3220390" cy="403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Google Shape;299;p35">
            <a:extLst>
              <a:ext uri="{FF2B5EF4-FFF2-40B4-BE49-F238E27FC236}">
                <a16:creationId xmlns:a16="http://schemas.microsoft.com/office/drawing/2014/main" id="{99227628-03FF-B94C-D666-31D17D584CE0}"/>
              </a:ext>
            </a:extLst>
          </p:cNvPr>
          <p:cNvSpPr txBox="1">
            <a:spLocks/>
          </p:cNvSpPr>
          <p:nvPr/>
        </p:nvSpPr>
        <p:spPr>
          <a:xfrm>
            <a:off x="2260600" y="2534792"/>
            <a:ext cx="5562600" cy="19716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>
                <a:srgbClr val="002060"/>
              </a:buClr>
              <a:buSzPts val="3500"/>
            </a:pPr>
            <a:r>
              <a:rPr lang="pt-BR" sz="3600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“</a:t>
            </a:r>
            <a:r>
              <a:rPr lang="pt-BR" sz="36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A suprema Arte da Guerra é derrotar o inimigo sem lutar</a:t>
            </a:r>
            <a:r>
              <a:rPr lang="pt-BR" sz="3600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”.</a:t>
            </a:r>
            <a:br>
              <a:rPr lang="pt-BR" sz="3600" dirty="0">
                <a:latin typeface="Aptos" panose="020B0004020202020204" pitchFamily="34" charset="0"/>
              </a:rPr>
            </a:br>
            <a:r>
              <a:rPr lang="pt-BR" sz="2000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Sun </a:t>
            </a:r>
            <a:r>
              <a:rPr lang="pt-BR" sz="2000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Tzu</a:t>
            </a:r>
            <a:endParaRPr lang="pt-BR" sz="2000" dirty="0">
              <a:solidFill>
                <a:srgbClr val="951915"/>
              </a:solidFill>
            </a:endParaRPr>
          </a:p>
        </p:txBody>
      </p:sp>
      <p:sp>
        <p:nvSpPr>
          <p:cNvPr id="2" name="Google Shape;299;p35">
            <a:extLst>
              <a:ext uri="{FF2B5EF4-FFF2-40B4-BE49-F238E27FC236}">
                <a16:creationId xmlns:a16="http://schemas.microsoft.com/office/drawing/2014/main" id="{076CEDC5-BA30-670A-0655-17E803CC6D21}"/>
              </a:ext>
            </a:extLst>
          </p:cNvPr>
          <p:cNvSpPr txBox="1">
            <a:spLocks/>
          </p:cNvSpPr>
          <p:nvPr/>
        </p:nvSpPr>
        <p:spPr>
          <a:xfrm>
            <a:off x="3896817" y="4929287"/>
            <a:ext cx="4383583" cy="623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2060"/>
              </a:buClr>
              <a:buSzPts val="3500"/>
            </a:pPr>
            <a:r>
              <a:rPr lang="pt-BR" sz="3200" b="1" dirty="0">
                <a:solidFill>
                  <a:srgbClr val="194E2E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Evitar a judicialização</a:t>
            </a:r>
            <a:endParaRPr lang="pt-BR" sz="3200" dirty="0">
              <a:solidFill>
                <a:srgbClr val="194E2E"/>
              </a:solidFill>
            </a:endParaRPr>
          </a:p>
        </p:txBody>
      </p:sp>
      <p:sp>
        <p:nvSpPr>
          <p:cNvPr id="8" name="Espaço Reservado para Texto 5">
            <a:extLst>
              <a:ext uri="{FF2B5EF4-FFF2-40B4-BE49-F238E27FC236}">
                <a16:creationId xmlns:a16="http://schemas.microsoft.com/office/drawing/2014/main" id="{B1297448-D74F-AEB9-CF6B-498116EF6DED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</p:spTree>
    <p:extLst>
      <p:ext uri="{BB962C8B-B14F-4D97-AF65-F5344CB8AC3E}">
        <p14:creationId xmlns:p14="http://schemas.microsoft.com/office/powerpoint/2010/main" val="28391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7E731E8-999E-E20D-8C17-698D7B05F3B8}"/>
              </a:ext>
            </a:extLst>
          </p:cNvPr>
          <p:cNvSpPr txBox="1">
            <a:spLocks/>
          </p:cNvSpPr>
          <p:nvPr/>
        </p:nvSpPr>
        <p:spPr>
          <a:xfrm>
            <a:off x="396326" y="1070826"/>
            <a:ext cx="8351347" cy="623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400" b="1" dirty="0">
                <a:solidFill>
                  <a:srgbClr val="951915"/>
                </a:solidFill>
                <a:latin typeface="Aptos" panose="020B0004020202020204" pitchFamily="34" charset="0"/>
              </a:rPr>
              <a:t>Medidas internas de mitigação de litígios</a:t>
            </a:r>
          </a:p>
        </p:txBody>
      </p:sp>
      <p:sp>
        <p:nvSpPr>
          <p:cNvPr id="2" name="Google Shape;299;p35">
            <a:extLst>
              <a:ext uri="{FF2B5EF4-FFF2-40B4-BE49-F238E27FC236}">
                <a16:creationId xmlns:a16="http://schemas.microsoft.com/office/drawing/2014/main" id="{076CEDC5-BA30-670A-0655-17E803CC6D21}"/>
              </a:ext>
            </a:extLst>
          </p:cNvPr>
          <p:cNvSpPr txBox="1">
            <a:spLocks/>
          </p:cNvSpPr>
          <p:nvPr/>
        </p:nvSpPr>
        <p:spPr>
          <a:xfrm>
            <a:off x="3192355" y="4604273"/>
            <a:ext cx="5501183" cy="623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2060"/>
              </a:buClr>
              <a:buSzPts val="3500"/>
            </a:pPr>
            <a:r>
              <a:rPr lang="pt-BR" sz="2200" b="1" dirty="0">
                <a:solidFill>
                  <a:srgbClr val="194E2E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1. Simplificação de documentos</a:t>
            </a:r>
            <a:endParaRPr lang="pt-BR" sz="2200" dirty="0">
              <a:solidFill>
                <a:srgbClr val="194E2E"/>
              </a:solidFill>
            </a:endParaRPr>
          </a:p>
        </p:txBody>
      </p:sp>
      <p:sp>
        <p:nvSpPr>
          <p:cNvPr id="5" name="Google Shape;299;p35">
            <a:extLst>
              <a:ext uri="{FF2B5EF4-FFF2-40B4-BE49-F238E27FC236}">
                <a16:creationId xmlns:a16="http://schemas.microsoft.com/office/drawing/2014/main" id="{E0DE9E00-21D4-F447-2A9D-56E36F67D697}"/>
              </a:ext>
            </a:extLst>
          </p:cNvPr>
          <p:cNvSpPr txBox="1">
            <a:spLocks/>
          </p:cNvSpPr>
          <p:nvPr/>
        </p:nvSpPr>
        <p:spPr>
          <a:xfrm>
            <a:off x="3192355" y="5010673"/>
            <a:ext cx="5501183" cy="623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2060"/>
              </a:buClr>
              <a:buSzPts val="3500"/>
            </a:pPr>
            <a:r>
              <a:rPr lang="pt-BR" sz="2200" b="1" dirty="0">
                <a:solidFill>
                  <a:srgbClr val="194E2E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2. Ouvidoria resolutiva</a:t>
            </a:r>
            <a:endParaRPr lang="pt-BR" sz="2200" dirty="0">
              <a:solidFill>
                <a:srgbClr val="194E2E"/>
              </a:solidFill>
            </a:endParaRPr>
          </a:p>
        </p:txBody>
      </p:sp>
      <p:sp>
        <p:nvSpPr>
          <p:cNvPr id="4" name="Google Shape;190;p10">
            <a:extLst>
              <a:ext uri="{FF2B5EF4-FFF2-40B4-BE49-F238E27FC236}">
                <a16:creationId xmlns:a16="http://schemas.microsoft.com/office/drawing/2014/main" id="{959380C8-262E-3DC2-A079-913A7AA477B6}"/>
              </a:ext>
            </a:extLst>
          </p:cNvPr>
          <p:cNvSpPr txBox="1"/>
          <p:nvPr/>
        </p:nvSpPr>
        <p:spPr>
          <a:xfrm>
            <a:off x="2641865" y="2080480"/>
            <a:ext cx="5998288" cy="262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buClr>
                <a:srgbClr val="143461"/>
              </a:buClr>
              <a:buSzPts val="3500"/>
            </a:pPr>
            <a:r>
              <a:rPr lang="en-US" sz="2400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“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O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bom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estrategista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, para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vencer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uma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batalha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faz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antes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muitos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cálculos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em</a:t>
            </a:r>
            <a:r>
              <a:rPr lang="en-US" sz="2400" b="1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seu</a:t>
            </a:r>
            <a:r>
              <a:rPr lang="en-US" sz="2400" b="1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templo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, pois sabe que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eles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são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a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chave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que o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conduzirá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à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vitória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. É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calculando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que o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estrategista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vence</a:t>
            </a:r>
            <a:r>
              <a:rPr lang="en-US" sz="2400" b="1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previamente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a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guerra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na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simulação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feita</a:t>
            </a:r>
            <a:r>
              <a:rPr lang="en-US" sz="2400" b="1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no </a:t>
            </a:r>
            <a:r>
              <a:rPr lang="en-US" sz="2400" b="1" dirty="0" err="1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templo</a:t>
            </a:r>
            <a:r>
              <a:rPr lang="en-US" sz="2400" dirty="0"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”.</a:t>
            </a:r>
          </a:p>
          <a:p>
            <a:pPr algn="r">
              <a:buClr>
                <a:srgbClr val="143461"/>
              </a:buClr>
              <a:buSzPts val="3500"/>
            </a:pPr>
            <a:r>
              <a:rPr lang="pt-BR" sz="2000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Sun </a:t>
            </a:r>
            <a:r>
              <a:rPr lang="pt-BR" sz="2000" dirty="0" err="1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Tzu</a:t>
            </a:r>
            <a:r>
              <a:rPr lang="pt-BR" sz="2000" dirty="0">
                <a:solidFill>
                  <a:srgbClr val="951915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   </a:t>
            </a:r>
            <a:endParaRPr sz="2000" dirty="0">
              <a:latin typeface="Aptos" panose="020B0004020202020204" pitchFamily="34" charset="0"/>
            </a:endParaRPr>
          </a:p>
        </p:txBody>
      </p:sp>
      <p:pic>
        <p:nvPicPr>
          <p:cNvPr id="8" name="Imagem 7" descr="Foto em preto e branco de homem com turbante&#10;&#10;Descrição gerada automaticamente">
            <a:extLst>
              <a:ext uri="{FF2B5EF4-FFF2-40B4-BE49-F238E27FC236}">
                <a16:creationId xmlns:a16="http://schemas.microsoft.com/office/drawing/2014/main" id="{8DF848FC-39DB-3DFF-F1EC-88935891F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4" y="2819400"/>
            <a:ext cx="3220390" cy="403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Google Shape;299;p35">
            <a:extLst>
              <a:ext uri="{FF2B5EF4-FFF2-40B4-BE49-F238E27FC236}">
                <a16:creationId xmlns:a16="http://schemas.microsoft.com/office/drawing/2014/main" id="{A061FF1B-A920-E732-40D8-FAEC8939DD11}"/>
              </a:ext>
            </a:extLst>
          </p:cNvPr>
          <p:cNvSpPr txBox="1">
            <a:spLocks/>
          </p:cNvSpPr>
          <p:nvPr/>
        </p:nvSpPr>
        <p:spPr>
          <a:xfrm>
            <a:off x="3192355" y="5417073"/>
            <a:ext cx="5501183" cy="623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2060"/>
              </a:buClr>
              <a:buSzPts val="3500"/>
            </a:pPr>
            <a:r>
              <a:rPr lang="pt-BR" sz="2200" b="1" dirty="0">
                <a:solidFill>
                  <a:srgbClr val="194E2E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3. Análise de riscos (Consultoria)</a:t>
            </a:r>
            <a:endParaRPr lang="pt-BR" sz="2200" dirty="0">
              <a:solidFill>
                <a:srgbClr val="194E2E"/>
              </a:solidFill>
            </a:endParaRPr>
          </a:p>
        </p:txBody>
      </p:sp>
      <p:sp>
        <p:nvSpPr>
          <p:cNvPr id="10" name="Google Shape;299;p35">
            <a:extLst>
              <a:ext uri="{FF2B5EF4-FFF2-40B4-BE49-F238E27FC236}">
                <a16:creationId xmlns:a16="http://schemas.microsoft.com/office/drawing/2014/main" id="{8D0D0C29-E785-9BFF-C663-A2F040C2B891}"/>
              </a:ext>
            </a:extLst>
          </p:cNvPr>
          <p:cNvSpPr txBox="1">
            <a:spLocks/>
          </p:cNvSpPr>
          <p:nvPr/>
        </p:nvSpPr>
        <p:spPr>
          <a:xfrm>
            <a:off x="3217755" y="5823473"/>
            <a:ext cx="5501183" cy="623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2060"/>
              </a:buClr>
              <a:buSzPts val="3500"/>
            </a:pPr>
            <a:r>
              <a:rPr lang="pt-BR" sz="2200" b="1" dirty="0">
                <a:solidFill>
                  <a:srgbClr val="194E2E"/>
                </a:solidFill>
                <a:latin typeface="Aptos" panose="020B0004020202020204" pitchFamily="34" charset="0"/>
                <a:ea typeface="Arial Rounded"/>
                <a:cs typeface="Arial Rounded"/>
                <a:sym typeface="Arial Rounded"/>
              </a:rPr>
              <a:t>4. Segurança na contratação (Tecnologia)</a:t>
            </a:r>
            <a:endParaRPr lang="pt-BR" sz="2200" dirty="0">
              <a:solidFill>
                <a:srgbClr val="194E2E"/>
              </a:solidFill>
            </a:endParaRPr>
          </a:p>
        </p:txBody>
      </p:sp>
      <p:sp>
        <p:nvSpPr>
          <p:cNvPr id="7" name="Espaço Reservado para Texto 5">
            <a:extLst>
              <a:ext uri="{FF2B5EF4-FFF2-40B4-BE49-F238E27FC236}">
                <a16:creationId xmlns:a16="http://schemas.microsoft.com/office/drawing/2014/main" id="{C21DA190-E10D-4391-F6B0-18A71F1D5BE0}"/>
              </a:ext>
            </a:extLst>
          </p:cNvPr>
          <p:cNvSpPr txBox="1">
            <a:spLocks/>
          </p:cNvSpPr>
          <p:nvPr/>
        </p:nvSpPr>
        <p:spPr>
          <a:xfrm>
            <a:off x="6869135" y="6551480"/>
            <a:ext cx="2249465" cy="426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DJALMA SILVA JÚNIOR</a:t>
            </a:r>
          </a:p>
        </p:txBody>
      </p:sp>
    </p:spTree>
    <p:extLst>
      <p:ext uri="{BB962C8B-B14F-4D97-AF65-F5344CB8AC3E}">
        <p14:creationId xmlns:p14="http://schemas.microsoft.com/office/powerpoint/2010/main" val="6581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2000" dirty="0" smtClean="0">
            <a:solidFill>
              <a:schemeClr val="bg1"/>
            </a:solidFill>
            <a:latin typeface="Founders Grotesk Regular" panose="020B050303020206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2000" dirty="0" smtClean="0">
            <a:solidFill>
              <a:schemeClr val="bg1"/>
            </a:solidFill>
            <a:latin typeface="Founders Grotesk Regular" panose="020B050303020206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921</TotalTime>
  <Words>571</Words>
  <Application>Microsoft Office PowerPoint</Application>
  <PresentationFormat>Apresentação na tela (4:3)</PresentationFormat>
  <Paragraphs>81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16</vt:i4>
      </vt:variant>
    </vt:vector>
  </HeadingPairs>
  <TitlesOfParts>
    <vt:vector size="25" baseType="lpstr">
      <vt:lpstr>Aptos</vt:lpstr>
      <vt:lpstr>Aptos SemiBold</vt:lpstr>
      <vt:lpstr>Arial</vt:lpstr>
      <vt:lpstr>Calibri</vt:lpstr>
      <vt:lpstr>Founders Grotesk Regular</vt:lpstr>
      <vt:lpstr>Founders Grotesk Semibold</vt:lpstr>
      <vt:lpstr>Tema do Office</vt:lpstr>
      <vt:lpstr>Personalizar design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Disarme</dc:creator>
  <cp:lastModifiedBy>Djalma Silva</cp:lastModifiedBy>
  <cp:revision>56</cp:revision>
  <dcterms:created xsi:type="dcterms:W3CDTF">2019-11-05T14:44:59Z</dcterms:created>
  <dcterms:modified xsi:type="dcterms:W3CDTF">2024-09-26T02:48:13Z</dcterms:modified>
</cp:coreProperties>
</file>