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0" r:id="rId3"/>
  </p:sldMasterIdLst>
  <p:handoutMasterIdLst>
    <p:handoutMasterId r:id="rId17"/>
  </p:handoutMasterIdLst>
  <p:sldIdLst>
    <p:sldId id="257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1915"/>
    <a:srgbClr val="F1F1F1"/>
    <a:srgbClr val="ED7D31"/>
    <a:srgbClr val="F79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5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360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95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8E5D10C7-32D0-4780-A9A5-A48F799040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B0D18F9-301A-4BD3-B31F-AD7DAB7452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27BC9-58B2-42A8-867D-2D82A05B2563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4054270-BB64-4A19-B52C-C28C59794A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F0BD277-76E0-4461-8E84-1F4E111984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A7633-DC8D-4B9B-BC06-EEAF5E2334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89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525A3F0-FB94-41D2-92F1-75429456DB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26974" y="2936171"/>
            <a:ext cx="4939748" cy="9798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 i="0">
                <a:solidFill>
                  <a:srgbClr val="951915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pt-BR" dirty="0"/>
              <a:t>Título 44pt</a:t>
            </a: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EB17DF8D-C372-4A0F-A86D-CC71BD4842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9350" y="4212537"/>
            <a:ext cx="3705299" cy="4264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208145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4D0E816-65A7-4BCE-96CF-0B46D7B59F5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09730" y="1798983"/>
            <a:ext cx="7924539" cy="480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Texto do Slide 20pt 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06430728-E91B-44CE-BE74-8E9835321D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730" y="1017864"/>
            <a:ext cx="6375400" cy="504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951915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pt-BR" dirty="0"/>
              <a:t>Título do Slide 28pt</a:t>
            </a:r>
          </a:p>
        </p:txBody>
      </p:sp>
    </p:spTree>
    <p:extLst>
      <p:ext uri="{BB962C8B-B14F-4D97-AF65-F5344CB8AC3E}">
        <p14:creationId xmlns:p14="http://schemas.microsoft.com/office/powerpoint/2010/main" val="309756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2">
            <a:extLst>
              <a:ext uri="{FF2B5EF4-FFF2-40B4-BE49-F238E27FC236}">
                <a16:creationId xmlns:a16="http://schemas.microsoft.com/office/drawing/2014/main" id="{FBDDC25C-E6F4-41DA-A755-765F149291A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74027" y="1961062"/>
            <a:ext cx="3801881" cy="4343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Founders Grotesk Regular" panose="020B050303020206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para inserir figura</a:t>
            </a:r>
          </a:p>
        </p:txBody>
      </p:sp>
      <p:sp>
        <p:nvSpPr>
          <p:cNvPr id="8" name="Espaço Reservado para Texto 3">
            <a:extLst>
              <a:ext uri="{FF2B5EF4-FFF2-40B4-BE49-F238E27FC236}">
                <a16:creationId xmlns:a16="http://schemas.microsoft.com/office/drawing/2014/main" id="{8B4FC6B2-4B68-47ED-8F2C-173D3394EAA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868091" y="1961061"/>
            <a:ext cx="3801881" cy="43439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Texto do Slide 20pt </a:t>
            </a:r>
          </a:p>
        </p:txBody>
      </p:sp>
    </p:spTree>
    <p:extLst>
      <p:ext uri="{BB962C8B-B14F-4D97-AF65-F5344CB8AC3E}">
        <p14:creationId xmlns:p14="http://schemas.microsoft.com/office/powerpoint/2010/main" val="313842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2">
            <a:extLst>
              <a:ext uri="{FF2B5EF4-FFF2-40B4-BE49-F238E27FC236}">
                <a16:creationId xmlns:a16="http://schemas.microsoft.com/office/drawing/2014/main" id="{FBDDC25C-E6F4-41DA-A755-765F149291A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74027" y="1593315"/>
            <a:ext cx="3801881" cy="2419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Founders Grotesk Regular" panose="020B050303020206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para inserir figura</a:t>
            </a:r>
          </a:p>
        </p:txBody>
      </p:sp>
      <p:sp>
        <p:nvSpPr>
          <p:cNvPr id="8" name="Espaço Reservado para Texto 3">
            <a:extLst>
              <a:ext uri="{FF2B5EF4-FFF2-40B4-BE49-F238E27FC236}">
                <a16:creationId xmlns:a16="http://schemas.microsoft.com/office/drawing/2014/main" id="{8B4FC6B2-4B68-47ED-8F2C-173D3394EAA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868091" y="4493977"/>
            <a:ext cx="3801881" cy="15414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Texto do Slide 20pt </a:t>
            </a:r>
          </a:p>
        </p:txBody>
      </p:sp>
      <p:sp>
        <p:nvSpPr>
          <p:cNvPr id="4" name="Espaço Reservado para Imagem 2">
            <a:extLst>
              <a:ext uri="{FF2B5EF4-FFF2-40B4-BE49-F238E27FC236}">
                <a16:creationId xmlns:a16="http://schemas.microsoft.com/office/drawing/2014/main" id="{AF3B4F0B-1E47-4427-86CF-C9EC8D8D87CE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4868090" y="1593314"/>
            <a:ext cx="3801881" cy="2419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Founders Grotesk Regular" panose="020B050303020206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para inserir figura</a:t>
            </a:r>
          </a:p>
        </p:txBody>
      </p:sp>
      <p:sp>
        <p:nvSpPr>
          <p:cNvPr id="5" name="Espaço Reservado para Texto 3">
            <a:extLst>
              <a:ext uri="{FF2B5EF4-FFF2-40B4-BE49-F238E27FC236}">
                <a16:creationId xmlns:a16="http://schemas.microsoft.com/office/drawing/2014/main" id="{BBE4610C-267C-4C0F-AB37-E7B836407A7B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74027" y="4493976"/>
            <a:ext cx="3801881" cy="15414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Texto do Slide 20pt </a:t>
            </a:r>
          </a:p>
        </p:txBody>
      </p:sp>
    </p:spTree>
    <p:extLst>
      <p:ext uri="{BB962C8B-B14F-4D97-AF65-F5344CB8AC3E}">
        <p14:creationId xmlns:p14="http://schemas.microsoft.com/office/powerpoint/2010/main" val="2834130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2">
            <a:extLst>
              <a:ext uri="{FF2B5EF4-FFF2-40B4-BE49-F238E27FC236}">
                <a16:creationId xmlns:a16="http://schemas.microsoft.com/office/drawing/2014/main" id="{FBDDC25C-E6F4-41DA-A755-765F149291A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177051" y="1884150"/>
            <a:ext cx="6789898" cy="4320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Founders Grotesk Regular" panose="020B050303020206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para inserir figura</a:t>
            </a:r>
          </a:p>
        </p:txBody>
      </p:sp>
    </p:spTree>
    <p:extLst>
      <p:ext uri="{BB962C8B-B14F-4D97-AF65-F5344CB8AC3E}">
        <p14:creationId xmlns:p14="http://schemas.microsoft.com/office/powerpoint/2010/main" val="629787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3">
            <a:extLst>
              <a:ext uri="{FF2B5EF4-FFF2-40B4-BE49-F238E27FC236}">
                <a16:creationId xmlns:a16="http://schemas.microsoft.com/office/drawing/2014/main" id="{DC5AD09D-4414-4A0C-BF3C-E18A31CC846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671059" y="4382839"/>
            <a:ext cx="3801881" cy="183520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Founders Grotesk Regular" panose="020B05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Texto do Slide 20pt </a:t>
            </a:r>
          </a:p>
        </p:txBody>
      </p: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AA7994D4-7B48-47EF-ABAD-BB2A1763BF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9000"/>
            <a:ext cx="9143999" cy="6922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Founders Grotesk Semibold" panose="020B0703030202060203" pitchFamily="34" charset="0"/>
              </a:defRPr>
            </a:lvl1pPr>
          </a:lstStyle>
          <a:p>
            <a:pPr lvl="0"/>
            <a:r>
              <a:rPr lang="pt-BR" dirty="0"/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69459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áfico 25">
            <a:extLst>
              <a:ext uri="{FF2B5EF4-FFF2-40B4-BE49-F238E27FC236}">
                <a16:creationId xmlns:a16="http://schemas.microsoft.com/office/drawing/2014/main" id="{45A6D7E6-AB0D-4A71-8A76-646DED753C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224" y="4921513"/>
            <a:ext cx="8221054" cy="2740351"/>
          </a:xfrm>
          <a:prstGeom prst="rect">
            <a:avLst/>
          </a:prstGeom>
        </p:spPr>
      </p:pic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DAE1605E-631C-4C64-93D3-652092C6FE3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8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A74897FF-4FBA-1A2F-75A3-C8101243D64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6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8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519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xto&#10;&#10;Descrição gerada automaticamente com confiança média">
            <a:extLst>
              <a:ext uri="{FF2B5EF4-FFF2-40B4-BE49-F238E27FC236}">
                <a16:creationId xmlns:a16="http://schemas.microsoft.com/office/drawing/2014/main" id="{D203BABF-D10A-4F5D-F6B7-2678A6F369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0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svg"/><Relationship Id="rId7" Type="http://schemas.openxmlformats.org/officeDocument/2006/relationships/image" Target="../media/image2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2EA3E30B-E9E9-02D4-1764-57DB6D259BA5}"/>
              </a:ext>
            </a:extLst>
          </p:cNvPr>
          <p:cNvSpPr txBox="1"/>
          <p:nvPr/>
        </p:nvSpPr>
        <p:spPr>
          <a:xfrm>
            <a:off x="2526546" y="3433864"/>
            <a:ext cx="40909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 algn="ctr"/>
            <a:r>
              <a:rPr lang="pt-BR" sz="2400" b="1" dirty="0">
                <a:latin typeface="C6 Sans Display Light" panose="020B0303030508060203" pitchFamily="34" charset="77"/>
              </a:rPr>
              <a:t>Alessandro </a:t>
            </a:r>
            <a:r>
              <a:rPr lang="pt-BR" sz="2400" b="1" dirty="0" err="1">
                <a:latin typeface="C6 Sans Display Light" panose="020B0303030508060203" pitchFamily="34" charset="77"/>
              </a:rPr>
              <a:t>Tomao</a:t>
            </a:r>
            <a:br>
              <a:rPr lang="pt-BR" sz="2400" b="1" dirty="0">
                <a:latin typeface="C6 Sans Display Light" panose="020B0303030508060203" pitchFamily="34" charset="77"/>
              </a:rPr>
            </a:br>
            <a:r>
              <a:rPr lang="pt-BR" sz="2000" dirty="0">
                <a:latin typeface="C6 Sans Display Light" panose="020B0303030508060203" pitchFamily="34" charset="77"/>
              </a:rPr>
              <a:t>Vice-Presidente do Banco Santander </a:t>
            </a:r>
          </a:p>
        </p:txBody>
      </p:sp>
    </p:spTree>
    <p:extLst>
      <p:ext uri="{BB962C8B-B14F-4D97-AF65-F5344CB8AC3E}">
        <p14:creationId xmlns:p14="http://schemas.microsoft.com/office/powerpoint/2010/main" val="1467609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63C972-12C4-941C-A145-BA1113109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1">
            <a:extLst>
              <a:ext uri="{FF2B5EF4-FFF2-40B4-BE49-F238E27FC236}">
                <a16:creationId xmlns:a16="http://schemas.microsoft.com/office/drawing/2014/main" id="{A8B582B3-9E0D-69B8-5224-CA2792D5E5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1854" y="6477680"/>
            <a:ext cx="1223683" cy="214585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7625FD24-4972-3437-9B92-D9792B10B3E5}"/>
              </a:ext>
            </a:extLst>
          </p:cNvPr>
          <p:cNvGrpSpPr/>
          <p:nvPr/>
        </p:nvGrpSpPr>
        <p:grpSpPr>
          <a:xfrm>
            <a:off x="192201" y="2066571"/>
            <a:ext cx="8750188" cy="3924475"/>
            <a:chOff x="192200" y="1033322"/>
            <a:chExt cx="11532417" cy="5172310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60E6AEBB-94A1-DCCD-5B90-D7BEDB7A8423}"/>
                </a:ext>
              </a:extLst>
            </p:cNvPr>
            <p:cNvSpPr txBox="1"/>
            <p:nvPr/>
          </p:nvSpPr>
          <p:spPr>
            <a:xfrm>
              <a:off x="1461396" y="1127319"/>
              <a:ext cx="2443789" cy="62174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es-ES"/>
              </a:defPPr>
              <a:lvl1pPr indent="0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Tx/>
                <a:buNone/>
                <a:defRPr sz="2000" i="1" u="sng">
                  <a:latin typeface="Santander Micro Text SemiBold" panose="020B0504020201010104" pitchFamily="34" charset="0"/>
                  <a:cs typeface="Santander Micro Text SemiBold" panose="020B0504020201010104" pitchFamily="34" charset="0"/>
                </a:defRPr>
              </a:lvl1pPr>
              <a:lvl2pPr indent="0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Tx/>
                <a:buNone/>
                <a:defRPr sz="1100">
                  <a:solidFill>
                    <a:schemeClr val="tx2"/>
                  </a:solidFill>
                  <a:latin typeface="Santander Text Light" panose="020B0304020201020104" pitchFamily="34" charset="0"/>
                </a:defRPr>
              </a:lvl2pPr>
              <a:lvl3pPr indent="0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Tx/>
                <a:buNone/>
                <a:defRPr sz="1050">
                  <a:solidFill>
                    <a:schemeClr val="tx2"/>
                  </a:solidFill>
                  <a:latin typeface="Santander Text Light" panose="020B0304020201020104" pitchFamily="34" charset="0"/>
                </a:defRPr>
              </a:lvl3pPr>
              <a:lvl4pPr indent="0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Tx/>
                <a:buNone/>
                <a:defRPr sz="1000">
                  <a:solidFill>
                    <a:schemeClr val="tx2"/>
                  </a:solidFill>
                  <a:latin typeface="Santander Text Light" panose="020B0304020201020104" pitchFamily="34" charset="0"/>
                </a:defRPr>
              </a:lvl4pPr>
              <a:lvl5pPr indent="0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Tx/>
                <a:buNone/>
                <a:defRPr sz="1000">
                  <a:solidFill>
                    <a:schemeClr val="tx2"/>
                  </a:solidFill>
                  <a:latin typeface="Santander Text Light" panose="020B0304020201020104" pitchFamily="34" charset="0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EC0000"/>
                </a:buClr>
                <a:buSzTx/>
                <a:buFontTx/>
                <a:buNone/>
                <a:tabLst/>
                <a:defRPr/>
              </a:pPr>
              <a:r>
                <a:rPr kumimoji="0" lang="pt-BR" sz="20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antander Micro Text SemiBold" panose="020B0504020201010104" pitchFamily="34" charset="0"/>
                </a:rPr>
                <a:t>Case Santander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77020D96-9092-3E6B-1CDC-13621B11EA8F}"/>
                </a:ext>
              </a:extLst>
            </p:cNvPr>
            <p:cNvSpPr txBox="1"/>
            <p:nvPr/>
          </p:nvSpPr>
          <p:spPr>
            <a:xfrm>
              <a:off x="6308841" y="1963139"/>
              <a:ext cx="5267094" cy="4076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Somente 18% das entradas de consignado em 2024 seguiram para o juizado especial.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Em </a:t>
              </a:r>
              <a:r>
                <a:rPr kumimoji="0" lang="pt-BR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100%</a:t>
              </a:r>
              <a:r>
                <a:rPr kumimoji="0" lang="pt-BR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dos casos de litigância predatória contra o Santander a parte autora declina da realização da audiência </a:t>
              </a:r>
              <a:r>
                <a:rPr kumimoji="0" lang="pt-BR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na exordial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Não há obrigatoriedade – </a:t>
              </a:r>
              <a:r>
                <a:rPr kumimoji="0" lang="pt-BR" sz="1500" b="1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não há extinção sumária do processo pelo não comparecimento do autor na justiça comum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5FF407C7-46B3-7E10-DA13-D0784EFB8D07}"/>
                </a:ext>
              </a:extLst>
            </p:cNvPr>
            <p:cNvSpPr txBox="1"/>
            <p:nvPr/>
          </p:nvSpPr>
          <p:spPr>
            <a:xfrm>
              <a:off x="503120" y="1958315"/>
              <a:ext cx="4850780" cy="3772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t-BR" sz="1500" kern="0" dirty="0">
                  <a:solidFill>
                    <a:prstClr val="black"/>
                  </a:solidFill>
                </a:rPr>
                <a:t>Até 2015 </a:t>
              </a:r>
              <a:r>
                <a:rPr lang="pt-BR" sz="1500" b="1" kern="0" dirty="0">
                  <a:solidFill>
                    <a:prstClr val="black"/>
                  </a:solidFill>
                </a:rPr>
                <a:t>fazíamos acordos a partir do ingresso da ação </a:t>
              </a:r>
              <a:r>
                <a:rPr lang="pt-BR" sz="1500" kern="0" dirty="0">
                  <a:solidFill>
                    <a:prstClr val="black"/>
                  </a:solidFill>
                </a:rPr>
                <a:t>... </a:t>
              </a:r>
            </a:p>
            <a:p>
              <a:pPr>
                <a:defRPr/>
              </a:pPr>
              <a:endParaRPr lang="pt-BR" sz="1500" kern="0" dirty="0">
                <a:solidFill>
                  <a:prstClr val="black"/>
                </a:solidFill>
              </a:endParaRPr>
            </a:p>
            <a:p>
              <a:pPr>
                <a:defRPr/>
              </a:pPr>
              <a:r>
                <a:rPr lang="pt-BR" sz="1500" b="1" kern="0" dirty="0">
                  <a:solidFill>
                    <a:prstClr val="black"/>
                  </a:solidFill>
                </a:rPr>
                <a:t>Mudamos a estratégia para efetuar acordos em audiência ou após a apresentação da contestação. </a:t>
              </a:r>
            </a:p>
            <a:p>
              <a:pPr>
                <a:defRPr/>
              </a:pPr>
              <a:endParaRPr lang="pt-BR" sz="1500" b="1" kern="0" dirty="0">
                <a:solidFill>
                  <a:prstClr val="black"/>
                </a:solidFill>
              </a:endParaRPr>
            </a:p>
            <a:p>
              <a:pPr>
                <a:defRPr/>
              </a:pPr>
              <a:r>
                <a:rPr lang="pt-BR" sz="1500" kern="0" dirty="0">
                  <a:solidFill>
                    <a:prstClr val="black"/>
                  </a:solidFill>
                </a:rPr>
                <a:t>Resultado disso? </a:t>
              </a:r>
            </a:p>
            <a:p>
              <a:pPr>
                <a:defRPr/>
              </a:pPr>
              <a:endParaRPr lang="pt-BR" sz="1500" kern="0" dirty="0">
                <a:solidFill>
                  <a:prstClr val="black"/>
                </a:solidFill>
              </a:endParaRPr>
            </a:p>
            <a:p>
              <a:pPr>
                <a:defRPr/>
              </a:pPr>
              <a:r>
                <a:rPr lang="pt-BR" sz="1500" b="1" kern="0" dirty="0">
                  <a:solidFill>
                    <a:prstClr val="black"/>
                  </a:solidFill>
                </a:rPr>
                <a:t>Redução de 52% nas entradas de novas ações e aumento em 49% nos êxitos ou desistência da ação.</a:t>
              </a:r>
              <a:endParaRPr lang="pt-BR" sz="1500" kern="0" dirty="0">
                <a:solidFill>
                  <a:prstClr val="black"/>
                </a:solidFill>
              </a:endParaRPr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78168EA6-1E24-B66A-285C-D656D5E29167}"/>
                </a:ext>
              </a:extLst>
            </p:cNvPr>
            <p:cNvGrpSpPr/>
            <p:nvPr/>
          </p:nvGrpSpPr>
          <p:grpSpPr>
            <a:xfrm>
              <a:off x="192200" y="1033322"/>
              <a:ext cx="11532417" cy="5172310"/>
              <a:chOff x="192200" y="1033322"/>
              <a:chExt cx="11532417" cy="5172310"/>
            </a:xfrm>
          </p:grpSpPr>
          <p:sp>
            <p:nvSpPr>
              <p:cNvPr id="14" name="Retângulo: Único Canto Recortado 15">
                <a:extLst>
                  <a:ext uri="{FF2B5EF4-FFF2-40B4-BE49-F238E27FC236}">
                    <a16:creationId xmlns:a16="http://schemas.microsoft.com/office/drawing/2014/main" id="{4DA0F8D3-6BFD-F862-665D-734E49617C11}"/>
                  </a:ext>
                </a:extLst>
              </p:cNvPr>
              <p:cNvSpPr/>
              <p:nvPr/>
            </p:nvSpPr>
            <p:spPr>
              <a:xfrm>
                <a:off x="6160159" y="1033322"/>
                <a:ext cx="5564458" cy="5172310"/>
              </a:xfrm>
              <a:prstGeom prst="snip1Rect">
                <a:avLst>
                  <a:gd name="adj" fmla="val 13584"/>
                </a:avLst>
              </a:prstGeom>
              <a:noFill/>
              <a:ln>
                <a:solidFill>
                  <a:srgbClr val="BCDAE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: Único Canto Recortado 3">
                <a:extLst>
                  <a:ext uri="{FF2B5EF4-FFF2-40B4-BE49-F238E27FC236}">
                    <a16:creationId xmlns:a16="http://schemas.microsoft.com/office/drawing/2014/main" id="{E2F82EB9-E8ED-3BE0-B6D5-F02D62E8554E}"/>
                  </a:ext>
                </a:extLst>
              </p:cNvPr>
              <p:cNvSpPr/>
              <p:nvPr/>
            </p:nvSpPr>
            <p:spPr>
              <a:xfrm>
                <a:off x="192200" y="1033322"/>
                <a:ext cx="5472620" cy="5172310"/>
              </a:xfrm>
              <a:prstGeom prst="snip1Rect">
                <a:avLst>
                  <a:gd name="adj" fmla="val 13584"/>
                </a:avLst>
              </a:prstGeom>
              <a:noFill/>
              <a:ln>
                <a:solidFill>
                  <a:srgbClr val="BCDAE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3E030BD-23BB-2B6C-AE40-B286CC4628A0}"/>
              </a:ext>
            </a:extLst>
          </p:cNvPr>
          <p:cNvSpPr txBox="1"/>
          <p:nvPr/>
        </p:nvSpPr>
        <p:spPr>
          <a:xfrm>
            <a:off x="213155" y="1007737"/>
            <a:ext cx="866248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7938"/>
            <a:r>
              <a:rPr lang="pt-BR" sz="2400" b="1" dirty="0">
                <a:solidFill>
                  <a:srgbClr val="C00000"/>
                </a:solidFill>
                <a:latin typeface="C6 Sans Display Light" panose="020B0303030508060203" pitchFamily="34" charset="77"/>
              </a:rPr>
              <a:t>A AUDIÊNCIA COMO PREVENÇÃO A LITIGÂNCIA PREDATÓRIA</a:t>
            </a:r>
            <a:endParaRPr lang="pt-BR" b="1" dirty="0">
              <a:solidFill>
                <a:srgbClr val="C00000"/>
              </a:solidFill>
              <a:latin typeface="C6 Sans Display Light" panose="020B0303030508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38355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833871-07D7-C714-4289-724DA89B9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1">
            <a:extLst>
              <a:ext uri="{FF2B5EF4-FFF2-40B4-BE49-F238E27FC236}">
                <a16:creationId xmlns:a16="http://schemas.microsoft.com/office/drawing/2014/main" id="{62D9EA2A-6ABB-8021-B8C3-5C8E54552B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1854" y="6477680"/>
            <a:ext cx="1223683" cy="214585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451613D1-12D3-5817-8191-E1A527564FBA}"/>
              </a:ext>
            </a:extLst>
          </p:cNvPr>
          <p:cNvSpPr txBox="1"/>
          <p:nvPr/>
        </p:nvSpPr>
        <p:spPr>
          <a:xfrm>
            <a:off x="213155" y="1007737"/>
            <a:ext cx="866248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7938"/>
            <a:r>
              <a:rPr lang="pt-BR" sz="2400" b="1" dirty="0">
                <a:solidFill>
                  <a:srgbClr val="C00000"/>
                </a:solidFill>
                <a:latin typeface="C6 Sans Display Light" panose="020B0303030508060203" pitchFamily="34" charset="77"/>
              </a:rPr>
              <a:t>LITIGÂNCIA PREDATÓRIA | </a:t>
            </a:r>
            <a:r>
              <a:rPr lang="pt-BR" b="1" dirty="0">
                <a:solidFill>
                  <a:srgbClr val="C00000"/>
                </a:solidFill>
                <a:latin typeface="C6 Sans Display Light" panose="020B0303030508060203" pitchFamily="34" charset="77"/>
              </a:rPr>
              <a:t>Exemplos práticos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F67952B-3813-BC62-6E70-9E72F9A08C62}"/>
              </a:ext>
            </a:extLst>
          </p:cNvPr>
          <p:cNvSpPr txBox="1"/>
          <p:nvPr/>
        </p:nvSpPr>
        <p:spPr>
          <a:xfrm>
            <a:off x="4745636" y="2769757"/>
            <a:ext cx="420420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Note-se que, de acordo com a certidão de óbito de fl. 1043, a </a:t>
            </a:r>
            <a:r>
              <a:rPr kumimoji="0" lang="pt-B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</a:rPr>
              <a:t>parte requerente faleceu em 06/10/2020. Embora a procuração de fl. 14 possua data de 05/12/2019, a presente ação foi protocola somente em 17/11/2020</a:t>
            </a:r>
            <a:r>
              <a:rPr kumimoji="0" lang="pt-B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Na espécie, verifica-se a inexistência de pessoa capaz de estar em juízo (art. 70, CPC), o que inviabiliza a análise de condição de ação, sob o ângulo da legitimidade, calcado no art. 17 do CPC. Ademais, o falecimento da autora extingue os efeitos do mandato de fl. 14, na forma do art. 682, II, do CC. Observa-se, assim, a carência de </a:t>
            </a:r>
            <a:r>
              <a:rPr kumimoji="0" lang="pt-BR" sz="13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angularização</a:t>
            </a:r>
            <a:r>
              <a:rPr kumimoji="0" lang="pt-B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do processo, o que impede a substituição processual pretendida pela herdeira da autora falecida. A habilitação prevista no art. 687 do CPC somente se justifica quando a morte da parte autora ocorrer durante o curso do processo, não sendo possível a sua substituição pelo espólio ou herdeiros em caso de falecimento anterior ao ajuizamento da ação, pois considera-se que não houve formação da relação jurídica processual.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EC3A915-0A60-A293-C539-3A7C2D747F80}"/>
              </a:ext>
            </a:extLst>
          </p:cNvPr>
          <p:cNvSpPr txBox="1"/>
          <p:nvPr/>
        </p:nvSpPr>
        <p:spPr>
          <a:xfrm>
            <a:off x="4745636" y="2400426"/>
            <a:ext cx="4204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Processo nº: 1007009-17.2020.8.26.0609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338542B-685C-6427-88DA-2180B8BE0650}"/>
              </a:ext>
            </a:extLst>
          </p:cNvPr>
          <p:cNvSpPr txBox="1"/>
          <p:nvPr/>
        </p:nvSpPr>
        <p:spPr>
          <a:xfrm>
            <a:off x="4745636" y="1741220"/>
            <a:ext cx="23980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kern="0" dirty="0">
                <a:solidFill>
                  <a:prstClr val="black"/>
                </a:solidFill>
              </a:rPr>
              <a:t>AUTOR FALECIDO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5D66358D-B91B-4857-A555-48941DFAD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1" y="1314259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17FF2C8C-AAE6-A08B-57EE-EA0B8B38AA35}"/>
              </a:ext>
            </a:extLst>
          </p:cNvPr>
          <p:cNvGrpSpPr/>
          <p:nvPr/>
        </p:nvGrpSpPr>
        <p:grpSpPr>
          <a:xfrm>
            <a:off x="213155" y="2047872"/>
            <a:ext cx="4259307" cy="4058571"/>
            <a:chOff x="324545" y="1834259"/>
            <a:chExt cx="4873083" cy="4643421"/>
          </a:xfrm>
        </p:grpSpPr>
        <p:pic>
          <p:nvPicPr>
            <p:cNvPr id="4" name="Picture 2" descr="9 DICAS PARA SUA PRIMEIRA AUDIÊNCIA - OnAdv Office">
              <a:hlinkClick r:id="rId6" action="ppaction://hlinksldjump"/>
              <a:extLst>
                <a:ext uri="{FF2B5EF4-FFF2-40B4-BE49-F238E27FC236}">
                  <a16:creationId xmlns:a16="http://schemas.microsoft.com/office/drawing/2014/main" id="{05C3F0C3-4495-99FA-DB60-86EEC4C442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5704" y="1834259"/>
              <a:ext cx="2202726" cy="1511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1A6B7DEC-1DD8-D3DE-3C20-5065BBE6C7E8}"/>
                </a:ext>
              </a:extLst>
            </p:cNvPr>
            <p:cNvSpPr txBox="1"/>
            <p:nvPr/>
          </p:nvSpPr>
          <p:spPr>
            <a:xfrm>
              <a:off x="324545" y="6108348"/>
              <a:ext cx="487308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kern="0" dirty="0">
                  <a:solidFill>
                    <a:prstClr val="black"/>
                  </a:solidFill>
                </a:rPr>
                <a:t>AUDIÊNCIA  - DEPOIMENTO PESSOAL</a:t>
              </a: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BFF877A9-BB51-6B7D-CCAE-FAA06B88E7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545" y="3485020"/>
              <a:ext cx="4873083" cy="2484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62853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F43D75-EF1E-61C3-6C74-5FAC774B9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1">
            <a:extLst>
              <a:ext uri="{FF2B5EF4-FFF2-40B4-BE49-F238E27FC236}">
                <a16:creationId xmlns:a16="http://schemas.microsoft.com/office/drawing/2014/main" id="{1E1B2733-82CB-9DA5-8991-D2AE191A0E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1854" y="6477680"/>
            <a:ext cx="1223683" cy="214585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95EAA9F2-B010-6BB5-BD54-467D138E1B9A}"/>
              </a:ext>
            </a:extLst>
          </p:cNvPr>
          <p:cNvSpPr txBox="1"/>
          <p:nvPr/>
        </p:nvSpPr>
        <p:spPr>
          <a:xfrm>
            <a:off x="213155" y="1007737"/>
            <a:ext cx="866248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7938"/>
            <a:r>
              <a:rPr lang="pt-BR" sz="2400" b="1" dirty="0">
                <a:solidFill>
                  <a:srgbClr val="C00000"/>
                </a:solidFill>
                <a:latin typeface="C6 Sans Display Light" panose="020B0303030508060203" pitchFamily="34" charset="77"/>
              </a:rPr>
              <a:t>REFLEXÕES PARA MITIGAR O ABUSO DO DIREITO DE AÇÃO</a:t>
            </a:r>
            <a:endParaRPr lang="pt-BR" b="1" dirty="0">
              <a:solidFill>
                <a:srgbClr val="C00000"/>
              </a:solidFill>
              <a:latin typeface="C6 Sans Display Light" panose="020B0303030508060203" pitchFamily="34" charset="77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B4B6EF7-F14F-485B-73B1-102FF7E10049}"/>
              </a:ext>
            </a:extLst>
          </p:cNvPr>
          <p:cNvSpPr txBox="1"/>
          <p:nvPr/>
        </p:nvSpPr>
        <p:spPr>
          <a:xfrm>
            <a:off x="240756" y="1575601"/>
            <a:ext cx="8662488" cy="4721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 defTabSz="4445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1600" kern="1200" dirty="0">
                <a:solidFill>
                  <a:srgbClr val="262626"/>
                </a:solidFill>
                <a:latin typeface="Santander Text"/>
                <a:ea typeface="+mn-ea"/>
                <a:cs typeface="+mn-cs"/>
              </a:rPr>
              <a:t>Tentativa prévia de solução do conflito </a:t>
            </a:r>
          </a:p>
          <a:p>
            <a:pPr marL="285750" lvl="0" indent="-285750" algn="just" defTabSz="4445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1600" kern="1200" dirty="0">
                <a:solidFill>
                  <a:srgbClr val="262626"/>
                </a:solidFill>
                <a:latin typeface="Santander Text"/>
                <a:ea typeface="+mn-ea"/>
                <a:cs typeface="+mn-cs"/>
              </a:rPr>
              <a:t>Critérios objetivos para concessão da gratuidade da justiça (ex. </a:t>
            </a:r>
            <a:r>
              <a:rPr lang="pt-BR" sz="1600" dirty="0">
                <a:solidFill>
                  <a:srgbClr val="262626"/>
                </a:solidFill>
                <a:latin typeface="Santander Text"/>
              </a:rPr>
              <a:t>Declaração de IR ou inexistência, holerite inferior a 2 salários mínimos, inscrição em programas sociais etc.)</a:t>
            </a:r>
            <a:endParaRPr lang="pt-BR" sz="1600" kern="1200" dirty="0">
              <a:solidFill>
                <a:srgbClr val="262626"/>
              </a:solidFill>
              <a:latin typeface="Santander Text"/>
              <a:ea typeface="+mn-ea"/>
              <a:cs typeface="+mn-cs"/>
            </a:endParaRPr>
          </a:p>
          <a:p>
            <a:pPr marL="285750" indent="-285750" algn="just" defTabSz="4445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1600" kern="1200" dirty="0">
                <a:solidFill>
                  <a:srgbClr val="262626"/>
                </a:solidFill>
                <a:latin typeface="Santander Text"/>
                <a:ea typeface="+mn-ea"/>
                <a:cs typeface="+mn-cs"/>
              </a:rPr>
              <a:t>Audiência Preliminar para Depoimento Pessoal do Autor e confirmação da intenção no litígio</a:t>
            </a:r>
          </a:p>
          <a:p>
            <a:pPr marL="285750" indent="-285750" algn="just" defTabSz="4445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1600" kern="1200" dirty="0">
                <a:solidFill>
                  <a:srgbClr val="262626"/>
                </a:solidFill>
                <a:latin typeface="Santander Text"/>
                <a:ea typeface="+mn-ea"/>
                <a:cs typeface="+mn-cs"/>
              </a:rPr>
              <a:t>Procuração atualizada</a:t>
            </a:r>
            <a:r>
              <a:rPr lang="pt-BR" sz="1600" dirty="0">
                <a:solidFill>
                  <a:srgbClr val="262626"/>
                </a:solidFill>
                <a:latin typeface="Santander Text"/>
              </a:rPr>
              <a:t> e </a:t>
            </a:r>
            <a:r>
              <a:rPr lang="pt-BR" sz="1600" kern="1200" dirty="0">
                <a:solidFill>
                  <a:srgbClr val="262626"/>
                </a:solidFill>
                <a:latin typeface="Santander Text"/>
                <a:ea typeface="+mn-ea"/>
                <a:cs typeface="+mn-cs"/>
              </a:rPr>
              <a:t>com poderes específicos para cada demanda judicial</a:t>
            </a:r>
          </a:p>
          <a:p>
            <a:pPr marL="285750" indent="-285750" algn="just" defTabSz="4445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262626"/>
                </a:solidFill>
                <a:latin typeface="Santander Text"/>
              </a:rPr>
              <a:t>Proibição da utilização de comprovante de residência de terceiros sem comprovação de parentesco ou justificativa plausível</a:t>
            </a:r>
          </a:p>
          <a:p>
            <a:pPr marL="285750" indent="-285750" algn="just" defTabSz="4445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262626"/>
                </a:solidFill>
                <a:latin typeface="Santander Text"/>
              </a:rPr>
              <a:t>Convênio dos Tribunais com a Receita Federal para análise da Declaração do IR como condição a concessão da gratuidade da justiça</a:t>
            </a:r>
          </a:p>
          <a:p>
            <a:pPr marL="285750" indent="-285750" algn="just" defTabSz="4445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1600" kern="1200" dirty="0">
                <a:solidFill>
                  <a:srgbClr val="262626"/>
                </a:solidFill>
                <a:latin typeface="Santander Text"/>
                <a:ea typeface="+mn-ea"/>
                <a:cs typeface="+mn-cs"/>
              </a:rPr>
              <a:t>Integração dos </a:t>
            </a:r>
            <a:r>
              <a:rPr lang="pt-BR" sz="1600" dirty="0">
                <a:solidFill>
                  <a:srgbClr val="262626"/>
                </a:solidFill>
                <a:latin typeface="Santander Text"/>
              </a:rPr>
              <a:t>dados entre diferentes comarcas para identificação de lides repetidas por assunto ou CPF e concentração por prevenção para julgamento conjunto</a:t>
            </a:r>
            <a:endParaRPr lang="pt-BR" sz="1600" kern="1200" dirty="0">
              <a:solidFill>
                <a:srgbClr val="262626"/>
              </a:solidFill>
              <a:latin typeface="Santander Tex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145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95A1AEC-ED27-4C07-9173-435139776F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679853"/>
            <a:ext cx="9143999" cy="692210"/>
          </a:xfrm>
        </p:spPr>
        <p:txBody>
          <a:bodyPr/>
          <a:lstStyle/>
          <a:p>
            <a:r>
              <a:rPr lang="pt-BR" dirty="0"/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1026427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D5C2E3-3560-FD2D-3E52-73547F7BD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aixaDeTexto 36">
            <a:extLst>
              <a:ext uri="{FF2B5EF4-FFF2-40B4-BE49-F238E27FC236}">
                <a16:creationId xmlns:a16="http://schemas.microsoft.com/office/drawing/2014/main" id="{1EEDCB0B-269C-0A78-1E05-06D390627AC2}"/>
              </a:ext>
            </a:extLst>
          </p:cNvPr>
          <p:cNvSpPr txBox="1"/>
          <p:nvPr/>
        </p:nvSpPr>
        <p:spPr>
          <a:xfrm>
            <a:off x="213155" y="1200571"/>
            <a:ext cx="483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/>
            <a:r>
              <a:rPr lang="pt-BR" sz="2400" b="1" dirty="0">
                <a:solidFill>
                  <a:srgbClr val="C00000"/>
                </a:solidFill>
                <a:latin typeface="C6 Sans Display Light" panose="020B0303030508060203" pitchFamily="34" charset="77"/>
              </a:rPr>
              <a:t>NÚMEROS DO CNJ - LITIGIOSIDADE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CC6F89B0-4C22-78AD-B32A-16BED9F88D19}"/>
              </a:ext>
            </a:extLst>
          </p:cNvPr>
          <p:cNvGrpSpPr/>
          <p:nvPr/>
        </p:nvGrpSpPr>
        <p:grpSpPr>
          <a:xfrm>
            <a:off x="387177" y="1992682"/>
            <a:ext cx="8369645" cy="3767969"/>
            <a:chOff x="0" y="1096806"/>
            <a:chExt cx="11696079" cy="5265500"/>
          </a:xfrm>
        </p:grpSpPr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15BBBA1F-F72D-8102-78C6-D95A0AA31C25}"/>
                </a:ext>
              </a:extLst>
            </p:cNvPr>
            <p:cNvSpPr txBox="1"/>
            <p:nvPr/>
          </p:nvSpPr>
          <p:spPr>
            <a:xfrm>
              <a:off x="550862" y="6100696"/>
              <a:ext cx="609372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100" i="1" dirty="0">
                  <a:solidFill>
                    <a:schemeClr val="bg1">
                      <a:lumMod val="50000"/>
                    </a:schemeClr>
                  </a:solidFill>
                </a:rPr>
                <a:t>https://justica-em-numeros.cnj.jus.br/</a:t>
              </a:r>
            </a:p>
          </p:txBody>
        </p:sp>
        <p:sp>
          <p:nvSpPr>
            <p:cNvPr id="3" name="Texto Explicativo: Linha com Borda e Ênfase 6">
              <a:extLst>
                <a:ext uri="{FF2B5EF4-FFF2-40B4-BE49-F238E27FC236}">
                  <a16:creationId xmlns:a16="http://schemas.microsoft.com/office/drawing/2014/main" id="{63849A14-1438-73D7-A31F-3EE7C49E3711}"/>
                </a:ext>
              </a:extLst>
            </p:cNvPr>
            <p:cNvSpPr/>
            <p:nvPr/>
          </p:nvSpPr>
          <p:spPr>
            <a:xfrm>
              <a:off x="9364278" y="2308303"/>
              <a:ext cx="2276859" cy="735980"/>
            </a:xfrm>
            <a:prstGeom prst="accentBorderCallout1">
              <a:avLst>
                <a:gd name="adj1" fmla="val 50568"/>
                <a:gd name="adj2" fmla="val -8333"/>
                <a:gd name="adj3" fmla="val 50378"/>
                <a:gd name="adj4" fmla="val -2918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accent5"/>
                  </a:solidFill>
                </a:rPr>
                <a:t>Entradas &gt; 52%</a:t>
              </a:r>
            </a:p>
          </p:txBody>
        </p:sp>
        <p:sp>
          <p:nvSpPr>
            <p:cNvPr id="4" name="Texto Explicativo: Linha com Borda e Ênfase 7">
              <a:extLst>
                <a:ext uri="{FF2B5EF4-FFF2-40B4-BE49-F238E27FC236}">
                  <a16:creationId xmlns:a16="http://schemas.microsoft.com/office/drawing/2014/main" id="{0F71E7BD-0EEA-5258-6A63-16B0742A0E56}"/>
                </a:ext>
              </a:extLst>
            </p:cNvPr>
            <p:cNvSpPr/>
            <p:nvPr/>
          </p:nvSpPr>
          <p:spPr>
            <a:xfrm>
              <a:off x="9364277" y="3429000"/>
              <a:ext cx="2276859" cy="735980"/>
            </a:xfrm>
            <a:prstGeom prst="accentBorderCallout1">
              <a:avLst>
                <a:gd name="adj1" fmla="val 50568"/>
                <a:gd name="adj2" fmla="val -8333"/>
                <a:gd name="adj3" fmla="val 50378"/>
                <a:gd name="adj4" fmla="val -2918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accent5"/>
                  </a:solidFill>
                </a:rPr>
                <a:t>Estoque &gt; 4%</a:t>
              </a:r>
            </a:p>
          </p:txBody>
        </p:sp>
        <p:sp>
          <p:nvSpPr>
            <p:cNvPr id="6" name="Texto Explicativo: Linha com Borda e Ênfase 8">
              <a:extLst>
                <a:ext uri="{FF2B5EF4-FFF2-40B4-BE49-F238E27FC236}">
                  <a16:creationId xmlns:a16="http://schemas.microsoft.com/office/drawing/2014/main" id="{3EB41997-BE57-13AC-E084-509F1CC39EFD}"/>
                </a:ext>
              </a:extLst>
            </p:cNvPr>
            <p:cNvSpPr/>
            <p:nvPr/>
          </p:nvSpPr>
          <p:spPr>
            <a:xfrm>
              <a:off x="9419220" y="4549697"/>
              <a:ext cx="2276859" cy="735980"/>
            </a:xfrm>
            <a:prstGeom prst="accentBorderCallout1">
              <a:avLst>
                <a:gd name="adj1" fmla="val 50568"/>
                <a:gd name="adj2" fmla="val -8333"/>
                <a:gd name="adj3" fmla="val 50378"/>
                <a:gd name="adj4" fmla="val -2918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accent5"/>
                  </a:solidFill>
                </a:rPr>
                <a:t>Baixas &gt; 40%</a:t>
              </a:r>
            </a:p>
          </p:txBody>
        </p:sp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6FA1A627-47BD-CFF7-96AA-17866003C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096806"/>
              <a:ext cx="8925318" cy="4785775"/>
            </a:xfrm>
            <a:prstGeom prst="rect">
              <a:avLst/>
            </a:prstGeom>
          </p:spPr>
        </p:pic>
      </p:grpSp>
      <p:pic>
        <p:nvPicPr>
          <p:cNvPr id="11" name="Gráfico 11">
            <a:extLst>
              <a:ext uri="{FF2B5EF4-FFF2-40B4-BE49-F238E27FC236}">
                <a16:creationId xmlns:a16="http://schemas.microsoft.com/office/drawing/2014/main" id="{086B8A71-D2B2-011B-6E93-4D124C758E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51854" y="6477680"/>
            <a:ext cx="1223683" cy="21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38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3F5FD6-DAA6-0954-0779-360B1B482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aixaDeTexto 36">
            <a:extLst>
              <a:ext uri="{FF2B5EF4-FFF2-40B4-BE49-F238E27FC236}">
                <a16:creationId xmlns:a16="http://schemas.microsoft.com/office/drawing/2014/main" id="{B1AA9B17-8D49-8DF0-60D5-6689169D4392}"/>
              </a:ext>
            </a:extLst>
          </p:cNvPr>
          <p:cNvSpPr txBox="1"/>
          <p:nvPr/>
        </p:nvSpPr>
        <p:spPr>
          <a:xfrm>
            <a:off x="213155" y="1022469"/>
            <a:ext cx="7420700" cy="817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/>
            <a:r>
              <a:rPr lang="pt-BR" sz="2400" b="1" dirty="0">
                <a:solidFill>
                  <a:srgbClr val="C00000"/>
                </a:solidFill>
                <a:latin typeface="C6 Sans Display Light" panose="020B0303030508060203" pitchFamily="34" charset="77"/>
              </a:rPr>
              <a:t>NÚMEROS DO CNJ – DESPESAS TOTAIS</a:t>
            </a:r>
          </a:p>
        </p:txBody>
      </p:sp>
      <p:pic>
        <p:nvPicPr>
          <p:cNvPr id="11" name="Gráfico 11">
            <a:extLst>
              <a:ext uri="{FF2B5EF4-FFF2-40B4-BE49-F238E27FC236}">
                <a16:creationId xmlns:a16="http://schemas.microsoft.com/office/drawing/2014/main" id="{9B69B884-2690-B8E2-7DE1-ECB329F10B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1854" y="6477680"/>
            <a:ext cx="1223683" cy="214585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EEC3CDFE-8370-B0F1-79F5-6D8E6DE8B71F}"/>
              </a:ext>
            </a:extLst>
          </p:cNvPr>
          <p:cNvGrpSpPr/>
          <p:nvPr/>
        </p:nvGrpSpPr>
        <p:grpSpPr>
          <a:xfrm>
            <a:off x="272004" y="2041156"/>
            <a:ext cx="8703533" cy="4436524"/>
            <a:chOff x="1192050" y="1467783"/>
            <a:chExt cx="9602032" cy="4894523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ECA69D1C-7B7F-F9D4-A67A-793F47EEA7DB}"/>
                </a:ext>
              </a:extLst>
            </p:cNvPr>
            <p:cNvSpPr txBox="1"/>
            <p:nvPr/>
          </p:nvSpPr>
          <p:spPr>
            <a:xfrm>
              <a:off x="1192050" y="6100696"/>
              <a:ext cx="609372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100" i="1" dirty="0">
                  <a:solidFill>
                    <a:schemeClr val="bg1">
                      <a:lumMod val="50000"/>
                    </a:schemeClr>
                  </a:solidFill>
                </a:rPr>
                <a:t>https://justica-em-numeros.cnj.jus.br/</a:t>
              </a:r>
            </a:p>
          </p:txBody>
        </p:sp>
        <p:sp>
          <p:nvSpPr>
            <p:cNvPr id="9" name="Colchete Direito 8">
              <a:extLst>
                <a:ext uri="{FF2B5EF4-FFF2-40B4-BE49-F238E27FC236}">
                  <a16:creationId xmlns:a16="http://schemas.microsoft.com/office/drawing/2014/main" id="{5F5D5D2A-A971-BB83-192B-3557E67F39B7}"/>
                </a:ext>
              </a:extLst>
            </p:cNvPr>
            <p:cNvSpPr/>
            <p:nvPr/>
          </p:nvSpPr>
          <p:spPr>
            <a:xfrm rot="5400000">
              <a:off x="3121635" y="2379555"/>
              <a:ext cx="261609" cy="4120778"/>
            </a:xfrm>
            <a:prstGeom prst="rightBracket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olchete Direito 9">
              <a:extLst>
                <a:ext uri="{FF2B5EF4-FFF2-40B4-BE49-F238E27FC236}">
                  <a16:creationId xmlns:a16="http://schemas.microsoft.com/office/drawing/2014/main" id="{F2D6F69F-4FAB-D207-EB4E-C9DBFCA03CE8}"/>
                </a:ext>
              </a:extLst>
            </p:cNvPr>
            <p:cNvSpPr/>
            <p:nvPr/>
          </p:nvSpPr>
          <p:spPr>
            <a:xfrm rot="5400000">
              <a:off x="8095077" y="2379555"/>
              <a:ext cx="261609" cy="4120778"/>
            </a:xfrm>
            <a:prstGeom prst="rightBracket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A4E77E0A-F875-13F0-F1AF-5BECE6340C96}"/>
                </a:ext>
              </a:extLst>
            </p:cNvPr>
            <p:cNvSpPr txBox="1"/>
            <p:nvPr/>
          </p:nvSpPr>
          <p:spPr>
            <a:xfrm>
              <a:off x="2553629" y="4382522"/>
              <a:ext cx="1103971" cy="407460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&gt;19%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B457033B-F177-A7EA-4C96-2AB86D60B9DF}"/>
                </a:ext>
              </a:extLst>
            </p:cNvPr>
            <p:cNvSpPr txBox="1"/>
            <p:nvPr/>
          </p:nvSpPr>
          <p:spPr>
            <a:xfrm>
              <a:off x="7590263" y="4382522"/>
              <a:ext cx="1103971" cy="407460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&gt;24%</a:t>
              </a:r>
            </a:p>
          </p:txBody>
        </p:sp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24036597-7BA3-0FB3-00F6-99AB711AC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2050" y="1467783"/>
              <a:ext cx="9602032" cy="27617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4466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F90C21-91AE-B1A6-AC1C-EE02C1474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aixaDeTexto 36">
            <a:extLst>
              <a:ext uri="{FF2B5EF4-FFF2-40B4-BE49-F238E27FC236}">
                <a16:creationId xmlns:a16="http://schemas.microsoft.com/office/drawing/2014/main" id="{09B0704D-9262-0CBA-C6D4-B494F2E8F072}"/>
              </a:ext>
            </a:extLst>
          </p:cNvPr>
          <p:cNvSpPr txBox="1"/>
          <p:nvPr/>
        </p:nvSpPr>
        <p:spPr>
          <a:xfrm>
            <a:off x="213154" y="1022469"/>
            <a:ext cx="7656227" cy="817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/>
            <a:r>
              <a:rPr lang="pt-BR" sz="2400" b="1" dirty="0">
                <a:solidFill>
                  <a:srgbClr val="C00000"/>
                </a:solidFill>
                <a:latin typeface="C6 Sans Display Light" panose="020B0303030508060203" pitchFamily="34" charset="77"/>
              </a:rPr>
              <a:t>A PROBLEMÁTICA DO CONSIGNADO – volumes gerais</a:t>
            </a:r>
          </a:p>
        </p:txBody>
      </p:sp>
      <p:pic>
        <p:nvPicPr>
          <p:cNvPr id="11" name="Gráfico 11">
            <a:extLst>
              <a:ext uri="{FF2B5EF4-FFF2-40B4-BE49-F238E27FC236}">
                <a16:creationId xmlns:a16="http://schemas.microsoft.com/office/drawing/2014/main" id="{FF164EA0-A481-545B-269A-BA4629BD7A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1854" y="6477680"/>
            <a:ext cx="1223683" cy="21458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EFE61CB-42CB-5C24-5627-68366B6F9FB2}"/>
              </a:ext>
            </a:extLst>
          </p:cNvPr>
          <p:cNvSpPr txBox="1"/>
          <p:nvPr/>
        </p:nvSpPr>
        <p:spPr>
          <a:xfrm>
            <a:off x="5762664" y="3099108"/>
            <a:ext cx="321287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É importante observar que a litigância predatória não se estabelece apenas pelo número de processos, mas pela </a:t>
            </a:r>
            <a:r>
              <a:rPr kumimoji="0" lang="pt-BR" sz="1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distorção de institutos processuais e da própria ideia de acesso à Justiça.</a:t>
            </a:r>
            <a:endParaRPr kumimoji="0" lang="pt-BR" sz="11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3B7B4F8-961B-D0CC-F8F3-40A9CCC701AA}"/>
              </a:ext>
            </a:extLst>
          </p:cNvPr>
          <p:cNvSpPr txBox="1"/>
          <p:nvPr/>
        </p:nvSpPr>
        <p:spPr>
          <a:xfrm>
            <a:off x="5762663" y="4041099"/>
            <a:ext cx="3083985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 fenômeno, em diversos aspectos, vai além das balizas tradicionais do </a:t>
            </a:r>
            <a:r>
              <a:rPr kumimoji="0" lang="pt-BR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ato atentatório à dignidade da Justiça </a:t>
            </a:r>
            <a:r>
              <a:rPr kumimoji="0" lang="pt-BR" sz="11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 da </a:t>
            </a:r>
            <a:r>
              <a:rPr kumimoji="0" lang="pt-BR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litigância de má-fé</a:t>
            </a:r>
            <a:r>
              <a:rPr kumimoji="0" lang="pt-BR" sz="11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invadindo a seara do ato ilícito, pela via do abuso do direito. Ao distorcer o conceito de acesso à Justiça, inclusive pelo </a:t>
            </a:r>
            <a:r>
              <a:rPr kumimoji="0" lang="pt-BR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abuso da gratuidade processual</a:t>
            </a:r>
            <a:r>
              <a:rPr kumimoji="0" lang="pt-BR" sz="11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é viabilizado o ajuizamento de </a:t>
            </a:r>
            <a:r>
              <a:rPr kumimoji="0" lang="pt-BR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ações sem litigiosidade real</a:t>
            </a:r>
            <a:r>
              <a:rPr kumimoji="0" lang="pt-BR" sz="11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ou, numa terminologia mais contemporânea, autênticas </a:t>
            </a:r>
            <a:r>
              <a:rPr kumimoji="0" lang="pt-BR" sz="11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fake lides</a:t>
            </a:r>
            <a:r>
              <a:rPr kumimoji="0" lang="pt-BR" sz="11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89E2C80-BCA0-A495-0475-9D3896E8B07A}"/>
              </a:ext>
            </a:extLst>
          </p:cNvPr>
          <p:cNvSpPr txBox="1"/>
          <p:nvPr/>
        </p:nvSpPr>
        <p:spPr>
          <a:xfrm>
            <a:off x="5762663" y="2648118"/>
            <a:ext cx="28395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Maioria de lides predatórias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1C11B70-8E91-3485-CBD2-7EC18A07213B}"/>
              </a:ext>
            </a:extLst>
          </p:cNvPr>
          <p:cNvSpPr txBox="1"/>
          <p:nvPr/>
        </p:nvSpPr>
        <p:spPr>
          <a:xfrm>
            <a:off x="5762663" y="6161686"/>
            <a:ext cx="3083984" cy="26519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100" i="1"/>
            </a:lvl1pPr>
          </a:lstStyle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São Paulo –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</a:rPr>
              <a:t>Numoped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 – Biênio 22/23.pdf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66CFFBF-2F19-665B-9C9F-6EC30E902DFE}"/>
              </a:ext>
            </a:extLst>
          </p:cNvPr>
          <p:cNvSpPr txBox="1"/>
          <p:nvPr/>
        </p:nvSpPr>
        <p:spPr>
          <a:xfrm>
            <a:off x="0" y="6259375"/>
            <a:ext cx="5085016" cy="218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i="1" dirty="0">
                <a:solidFill>
                  <a:schemeClr val="bg1">
                    <a:lumMod val="50000"/>
                  </a:schemeClr>
                </a:solidFill>
              </a:rPr>
              <a:t>https://justica-em-numeros.cnj.jus.br/</a:t>
            </a:r>
          </a:p>
        </p:txBody>
      </p:sp>
      <p:sp>
        <p:nvSpPr>
          <p:cNvPr id="14" name="CaixaDeTexto 6">
            <a:extLst>
              <a:ext uri="{FF2B5EF4-FFF2-40B4-BE49-F238E27FC236}">
                <a16:creationId xmlns:a16="http://schemas.microsoft.com/office/drawing/2014/main" id="{8FF5B833-0FB5-57C7-04B8-EBD4C06C16B6}"/>
              </a:ext>
            </a:extLst>
          </p:cNvPr>
          <p:cNvSpPr txBox="1"/>
          <p:nvPr/>
        </p:nvSpPr>
        <p:spPr>
          <a:xfrm>
            <a:off x="5762663" y="1754906"/>
            <a:ext cx="3083985" cy="83099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>
                <a:solidFill>
                  <a:srgbClr val="C00000"/>
                </a:solidFill>
              </a:rPr>
              <a:t>88% de aumento no</a:t>
            </a:r>
            <a:r>
              <a:rPr lang="pt-BR" sz="1600" b="1" baseline="0" dirty="0">
                <a:solidFill>
                  <a:srgbClr val="C00000"/>
                </a:solidFill>
              </a:rPr>
              <a:t> Estoque</a:t>
            </a:r>
            <a:br>
              <a:rPr lang="pt-BR" sz="1600" b="1" baseline="0" dirty="0">
                <a:solidFill>
                  <a:srgbClr val="C00000"/>
                </a:solidFill>
              </a:rPr>
            </a:br>
            <a:r>
              <a:rPr lang="pt-BR" sz="1600" b="1" baseline="0" dirty="0">
                <a:solidFill>
                  <a:srgbClr val="C00000"/>
                </a:solidFill>
              </a:rPr>
              <a:t> </a:t>
            </a:r>
          </a:p>
          <a:p>
            <a:r>
              <a:rPr lang="pt-BR" sz="1600" b="1" baseline="0" dirty="0">
                <a:solidFill>
                  <a:srgbClr val="C00000"/>
                </a:solidFill>
              </a:rPr>
              <a:t>100% aumento nas Entradas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35631B34-57FC-A304-8E53-7C4A43030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3" y="2288058"/>
            <a:ext cx="5723370" cy="379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08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484792-B489-0A33-7472-0B35B3632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aixaDeTexto 36">
            <a:extLst>
              <a:ext uri="{FF2B5EF4-FFF2-40B4-BE49-F238E27FC236}">
                <a16:creationId xmlns:a16="http://schemas.microsoft.com/office/drawing/2014/main" id="{8634BE35-529F-543C-506C-CF68925B19C4}"/>
              </a:ext>
            </a:extLst>
          </p:cNvPr>
          <p:cNvSpPr txBox="1"/>
          <p:nvPr/>
        </p:nvSpPr>
        <p:spPr>
          <a:xfrm>
            <a:off x="213154" y="1022468"/>
            <a:ext cx="786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/>
            <a:r>
              <a:rPr lang="pt-BR" sz="2400" b="1" dirty="0">
                <a:solidFill>
                  <a:srgbClr val="C00000"/>
                </a:solidFill>
                <a:latin typeface="C6 Sans Display Light" panose="020B0303030508060203" pitchFamily="34" charset="77"/>
              </a:rPr>
              <a:t>A PROBLEMÁTICA DO CONSIGNADO – distribuição por UF</a:t>
            </a:r>
          </a:p>
        </p:txBody>
      </p:sp>
      <p:pic>
        <p:nvPicPr>
          <p:cNvPr id="11" name="Gráfico 11">
            <a:extLst>
              <a:ext uri="{FF2B5EF4-FFF2-40B4-BE49-F238E27FC236}">
                <a16:creationId xmlns:a16="http://schemas.microsoft.com/office/drawing/2014/main" id="{51503A84-2FE9-384D-5E69-A57B9EBCE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1854" y="6477680"/>
            <a:ext cx="1223683" cy="21458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6EF0DDF-A49B-6979-3536-52C73F801643}"/>
              </a:ext>
            </a:extLst>
          </p:cNvPr>
          <p:cNvSpPr txBox="1"/>
          <p:nvPr/>
        </p:nvSpPr>
        <p:spPr>
          <a:xfrm>
            <a:off x="290786" y="5934669"/>
            <a:ext cx="461234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i="1" dirty="0">
                <a:solidFill>
                  <a:schemeClr val="bg1">
                    <a:lumMod val="50000"/>
                  </a:schemeClr>
                </a:solidFill>
              </a:rPr>
              <a:t>https://justica-em-numeros.cnj.jus.br/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2C8CC74-8A23-6858-D3E5-4A480A122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63" y="1894774"/>
            <a:ext cx="3760794" cy="360390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EF4909E-ECF7-EDB8-F7CA-E32156142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7928" y="1894774"/>
            <a:ext cx="4808279" cy="394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22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EE1FA6-5CEC-F9F8-77E2-1A4344F8F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aixaDeTexto 36">
            <a:extLst>
              <a:ext uri="{FF2B5EF4-FFF2-40B4-BE49-F238E27FC236}">
                <a16:creationId xmlns:a16="http://schemas.microsoft.com/office/drawing/2014/main" id="{7278F248-065E-78DD-B70F-281751146E0D}"/>
              </a:ext>
            </a:extLst>
          </p:cNvPr>
          <p:cNvSpPr txBox="1"/>
          <p:nvPr/>
        </p:nvSpPr>
        <p:spPr>
          <a:xfrm>
            <a:off x="213155" y="1007737"/>
            <a:ext cx="866248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7938"/>
            <a:r>
              <a:rPr lang="pt-BR" sz="2400" b="1" dirty="0">
                <a:solidFill>
                  <a:srgbClr val="C00000"/>
                </a:solidFill>
                <a:latin typeface="C6 Sans Display Light" panose="020B0303030508060203" pitchFamily="34" charset="77"/>
              </a:rPr>
              <a:t>PRETENSÃO RESISTIDA?</a:t>
            </a:r>
            <a:r>
              <a:rPr lang="pt-BR" sz="2200" b="1" dirty="0">
                <a:solidFill>
                  <a:srgbClr val="C00000"/>
                </a:solidFill>
                <a:latin typeface="C6 Sans Display Light" panose="020B0303030508060203" pitchFamily="34" charset="77"/>
              </a:rPr>
              <a:t> | </a:t>
            </a:r>
            <a:r>
              <a:rPr lang="pt-BR" sz="1400" b="1" dirty="0">
                <a:solidFill>
                  <a:srgbClr val="C00000"/>
                </a:solidFill>
                <a:latin typeface="C6 Sans Display Light" panose="020B0303030508060203" pitchFamily="34" charset="77"/>
              </a:rPr>
              <a:t>Refletindo sobre a ausência da passagem pelos canais de atendimento</a:t>
            </a:r>
          </a:p>
        </p:txBody>
      </p:sp>
      <p:pic>
        <p:nvPicPr>
          <p:cNvPr id="11" name="Gráfico 11">
            <a:extLst>
              <a:ext uri="{FF2B5EF4-FFF2-40B4-BE49-F238E27FC236}">
                <a16:creationId xmlns:a16="http://schemas.microsoft.com/office/drawing/2014/main" id="{21EAF4EC-7538-49A0-6222-5AEB246F26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1854" y="6477680"/>
            <a:ext cx="1223683" cy="21458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F3D7FF7-44BF-0F12-3644-6667995EE08E}"/>
              </a:ext>
            </a:extLst>
          </p:cNvPr>
          <p:cNvSpPr txBox="1"/>
          <p:nvPr/>
        </p:nvSpPr>
        <p:spPr>
          <a:xfrm>
            <a:off x="1430077" y="1922815"/>
            <a:ext cx="2481940" cy="132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00" b="1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89% das demandas judiciais não tiveram procura prévia</a:t>
            </a:r>
            <a:r>
              <a:rPr kumimoji="0" lang="pt-BR" sz="1300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nos canais de atendimento para resolução do conflito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300" b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00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 total </a:t>
            </a:r>
            <a:r>
              <a:rPr kumimoji="0" lang="pt-BR" sz="1300" b="1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atendido pelos canais, menos de 3% gera ação judicial</a:t>
            </a:r>
          </a:p>
        </p:txBody>
      </p:sp>
      <p:pic>
        <p:nvPicPr>
          <p:cNvPr id="10" name="Picture 14" descr="Prof. Barros - Consultoria &amp; Advocacia">
            <a:extLst>
              <a:ext uri="{FF2B5EF4-FFF2-40B4-BE49-F238E27FC236}">
                <a16:creationId xmlns:a16="http://schemas.microsoft.com/office/drawing/2014/main" id="{3D95B7FC-4C85-1E4A-FFB4-3B10D1403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04" y="2522764"/>
            <a:ext cx="997853" cy="66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93A866E9-36EF-F905-AB2E-C99772DCFEFF}"/>
              </a:ext>
            </a:extLst>
          </p:cNvPr>
          <p:cNvSpPr/>
          <p:nvPr/>
        </p:nvSpPr>
        <p:spPr>
          <a:xfrm>
            <a:off x="213155" y="1846959"/>
            <a:ext cx="997853" cy="51932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rgbClr val="DEEDF2"/>
                  </a:outerShdw>
                </a:effectLst>
                <a:uLnTx/>
                <a:uFillTx/>
              </a:rPr>
              <a:t>NÃO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39940BC-1C55-E153-B6F6-DDD9AB3790AC}"/>
              </a:ext>
            </a:extLst>
          </p:cNvPr>
          <p:cNvSpPr txBox="1"/>
          <p:nvPr/>
        </p:nvSpPr>
        <p:spPr>
          <a:xfrm>
            <a:off x="4814922" y="1744051"/>
            <a:ext cx="354318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/>
              </a:rPr>
              <a:t> </a:t>
            </a: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/>
              </a:rPr>
              <a:t>Projeto de Lei 533/2019</a:t>
            </a: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/>
              </a:rPr>
              <a:t>, apresentado pelo Deputado Júlio Delgado, que visa </a:t>
            </a:r>
            <a:r>
              <a:rPr kumimoji="0" lang="pt-BR" sz="1200" b="1" i="1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/>
              </a:rPr>
              <a:t>estabelecer a obrigatoriedade do consumidor demonstrar ter procurado previamente a empresa</a:t>
            </a: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/>
              </a:rPr>
              <a:t>, evitando o congestionamento do Poder Judiciário com demandas que poderiam ser resolvidas de forma mais rápida e eficiente.</a:t>
            </a:r>
            <a:endParaRPr kumimoji="0" lang="pt-BR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270157C-7475-D054-4D2E-F4EF06EDBC2E}"/>
              </a:ext>
            </a:extLst>
          </p:cNvPr>
          <p:cNvSpPr txBox="1"/>
          <p:nvPr/>
        </p:nvSpPr>
        <p:spPr>
          <a:xfrm>
            <a:off x="4844037" y="3162962"/>
            <a:ext cx="3394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https://jovempan.com.br/opiniao-jovem-pan/comentaristas/ricardo-motta/entenda-a-importancia-da-reclamacao-previa-antes-do-ajuizamento-das-acoes-de-consumo.html</a:t>
            </a:r>
          </a:p>
        </p:txBody>
      </p:sp>
      <p:pic>
        <p:nvPicPr>
          <p:cNvPr id="15" name="Picture 10" descr="Foto De Stock Direito Americano | Royalty-Free | FreeImages">
            <a:extLst>
              <a:ext uri="{FF2B5EF4-FFF2-40B4-BE49-F238E27FC236}">
                <a16:creationId xmlns:a16="http://schemas.microsoft.com/office/drawing/2014/main" id="{70AC5957-B60E-C5F1-655E-FEADD690A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6" y="3654793"/>
            <a:ext cx="804688" cy="535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Direito Argentino E Conceito De Justiça. Gavel De Madeira Com Bandeira De  Argentina 3d Ilustração Stock - Ilustração de render, isolado: 212451209">
            <a:extLst>
              <a:ext uri="{FF2B5EF4-FFF2-40B4-BE49-F238E27FC236}">
                <a16:creationId xmlns:a16="http://schemas.microsoft.com/office/drawing/2014/main" id="{12CAA62E-D5F0-9974-6D71-B4241D21CD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0" b="12052"/>
          <a:stretch/>
        </p:blipFill>
        <p:spPr bwMode="auto">
          <a:xfrm>
            <a:off x="5065284" y="3675533"/>
            <a:ext cx="788864" cy="51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BA2512B5-25C4-9758-870F-B06352BE3D75}"/>
              </a:ext>
            </a:extLst>
          </p:cNvPr>
          <p:cNvSpPr txBox="1"/>
          <p:nvPr/>
        </p:nvSpPr>
        <p:spPr>
          <a:xfrm>
            <a:off x="400164" y="4269268"/>
            <a:ext cx="3978611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400" i="0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Os princípios do direito norte americano e, por conseguinte, do exercício da função jurisdicional no país, são: Eficiência, Agilidade, Justiça, Baixo Custo. Uma prática importante, frequente na Justiça Norte-Americana, é a realização de acordos e o </a:t>
            </a:r>
            <a:r>
              <a:rPr kumimoji="0" lang="pt-BR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estímulo direto à negociação </a:t>
            </a: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(inclusive em casos criminais).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Importante mencionar também que as provas são produzidas primariamente pelas partes e o juiz pouco interfere no início dos procedimentos. As próprias partes realizam os pedidos, investigam fatos, apresentam provas e argumentam, diante de um juiz.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64C66A4-EFA1-2EA3-FF93-41920585F808}"/>
              </a:ext>
            </a:extLst>
          </p:cNvPr>
          <p:cNvSpPr txBox="1"/>
          <p:nvPr/>
        </p:nvSpPr>
        <p:spPr>
          <a:xfrm>
            <a:off x="5024302" y="4536618"/>
            <a:ext cx="31158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200" i="1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Na Argentina, </a:t>
            </a:r>
            <a:r>
              <a:rPr kumimoji="0" lang="pt-BR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 conciliação prévia é obrigatória</a:t>
            </a: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Se não houver a comprovação de que as partes participaram de uma tentativa de negociação, o processo judicial não segue.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5E6D50E-3C15-47FF-EA40-282736C28F8B}"/>
              </a:ext>
            </a:extLst>
          </p:cNvPr>
          <p:cNvSpPr txBox="1"/>
          <p:nvPr/>
        </p:nvSpPr>
        <p:spPr>
          <a:xfrm>
            <a:off x="1372202" y="3781411"/>
            <a:ext cx="3006574" cy="300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EUA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882C2A0-BE4C-F082-798F-999423AD2858}"/>
              </a:ext>
            </a:extLst>
          </p:cNvPr>
          <p:cNvSpPr txBox="1"/>
          <p:nvPr/>
        </p:nvSpPr>
        <p:spPr>
          <a:xfrm>
            <a:off x="5869069" y="3781411"/>
            <a:ext cx="3006574" cy="300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ARGENTINA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42AB1B2-76D7-FFF5-1292-31CA936A7DB7}"/>
              </a:ext>
            </a:extLst>
          </p:cNvPr>
          <p:cNvSpPr txBox="1"/>
          <p:nvPr/>
        </p:nvSpPr>
        <p:spPr>
          <a:xfrm>
            <a:off x="5024301" y="5797147"/>
            <a:ext cx="355316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https://www.cnj.jus.br/experiencia-argentina-em-mediacao-de-conflitos-e-apresentada-a-magistradosbrasileiros/#:~:text=Por%20outro%20lado%2C%20na%20Argentina,o%20processo%20judicial%20n%C3%A3o%20segue.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BCFE101-DE57-A41C-8B40-25BF0DEE5B88}"/>
              </a:ext>
            </a:extLst>
          </p:cNvPr>
          <p:cNvSpPr txBox="1"/>
          <p:nvPr/>
        </p:nvSpPr>
        <p:spPr>
          <a:xfrm>
            <a:off x="420969" y="6072291"/>
            <a:ext cx="369383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https://www.jusbrasil.com.br/artigos/como-funciona-a-justica-americana/1630055077</a:t>
            </a:r>
          </a:p>
        </p:txBody>
      </p:sp>
      <p:sp>
        <p:nvSpPr>
          <p:cNvPr id="23" name="Retângulo: Único Canto Recortado 42">
            <a:extLst>
              <a:ext uri="{FF2B5EF4-FFF2-40B4-BE49-F238E27FC236}">
                <a16:creationId xmlns:a16="http://schemas.microsoft.com/office/drawing/2014/main" id="{7198F833-2CD7-7758-7D9E-D6203FF89600}"/>
              </a:ext>
            </a:extLst>
          </p:cNvPr>
          <p:cNvSpPr/>
          <p:nvPr/>
        </p:nvSpPr>
        <p:spPr>
          <a:xfrm>
            <a:off x="4814922" y="3564346"/>
            <a:ext cx="3908109" cy="2742779"/>
          </a:xfrm>
          <a:prstGeom prst="snip1Rect">
            <a:avLst>
              <a:gd name="adj" fmla="val 13584"/>
            </a:avLst>
          </a:prstGeom>
          <a:noFill/>
          <a:ln>
            <a:solidFill>
              <a:srgbClr val="BCDA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: Único Canto Recortado 43">
            <a:extLst>
              <a:ext uri="{FF2B5EF4-FFF2-40B4-BE49-F238E27FC236}">
                <a16:creationId xmlns:a16="http://schemas.microsoft.com/office/drawing/2014/main" id="{5571D117-A4C4-8021-BE31-46FFB95A2ECC}"/>
              </a:ext>
            </a:extLst>
          </p:cNvPr>
          <p:cNvSpPr/>
          <p:nvPr/>
        </p:nvSpPr>
        <p:spPr>
          <a:xfrm>
            <a:off x="267471" y="3564346"/>
            <a:ext cx="4111305" cy="2742779"/>
          </a:xfrm>
          <a:prstGeom prst="snip1Rect">
            <a:avLst>
              <a:gd name="adj" fmla="val 13584"/>
            </a:avLst>
          </a:prstGeom>
          <a:noFill/>
          <a:ln>
            <a:solidFill>
              <a:srgbClr val="BCDA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: da Esquerda para a Direita 45">
            <a:extLst>
              <a:ext uri="{FF2B5EF4-FFF2-40B4-BE49-F238E27FC236}">
                <a16:creationId xmlns:a16="http://schemas.microsoft.com/office/drawing/2014/main" id="{8E9D6D09-359E-B8C7-BC62-602C04EA429F}"/>
              </a:ext>
            </a:extLst>
          </p:cNvPr>
          <p:cNvSpPr/>
          <p:nvPr/>
        </p:nvSpPr>
        <p:spPr>
          <a:xfrm>
            <a:off x="3912017" y="2436548"/>
            <a:ext cx="783741" cy="174529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393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FFF9F3-743A-7C29-9649-50E0DF0AF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1">
            <a:extLst>
              <a:ext uri="{FF2B5EF4-FFF2-40B4-BE49-F238E27FC236}">
                <a16:creationId xmlns:a16="http://schemas.microsoft.com/office/drawing/2014/main" id="{7820A7F8-9094-0470-020B-E30EB7CD7C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1854" y="6477680"/>
            <a:ext cx="1223683" cy="21458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9C2453D-83CF-2228-6862-1EC9FA12392B}"/>
              </a:ext>
            </a:extLst>
          </p:cNvPr>
          <p:cNvSpPr txBox="1"/>
          <p:nvPr/>
        </p:nvSpPr>
        <p:spPr>
          <a:xfrm>
            <a:off x="213155" y="1007737"/>
            <a:ext cx="866248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7938"/>
            <a:r>
              <a:rPr lang="pt-BR" sz="2400" b="1" dirty="0">
                <a:solidFill>
                  <a:srgbClr val="C00000"/>
                </a:solidFill>
                <a:latin typeface="C6 Sans Display Light" panose="020B0303030508060203" pitchFamily="34" charset="77"/>
              </a:rPr>
              <a:t>LITIGÂNCIA PREDATÓRIA | </a:t>
            </a:r>
            <a:r>
              <a:rPr lang="pt-BR" b="1" dirty="0">
                <a:solidFill>
                  <a:srgbClr val="C00000"/>
                </a:solidFill>
                <a:latin typeface="C6 Sans Display Light" panose="020B0303030508060203" pitchFamily="34" charset="77"/>
              </a:rPr>
              <a:t>Iniciativas Públicas e Privadas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262D4D8-A3F9-3A6E-8DC7-2A841BA0C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243" y="1841073"/>
            <a:ext cx="5573867" cy="4191980"/>
          </a:xfrm>
          <a:prstGeom prst="rect">
            <a:avLst/>
          </a:prstGeom>
        </p:spPr>
      </p:pic>
      <p:sp>
        <p:nvSpPr>
          <p:cNvPr id="10" name="TextBox 17">
            <a:extLst>
              <a:ext uri="{FF2B5EF4-FFF2-40B4-BE49-F238E27FC236}">
                <a16:creationId xmlns:a16="http://schemas.microsoft.com/office/drawing/2014/main" id="{E2765912-FF6E-EA1C-A2D4-3DCA3F10B403}"/>
              </a:ext>
            </a:extLst>
          </p:cNvPr>
          <p:cNvSpPr txBox="1"/>
          <p:nvPr/>
        </p:nvSpPr>
        <p:spPr>
          <a:xfrm>
            <a:off x="477245" y="2117784"/>
            <a:ext cx="2951998" cy="545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Tema 1198 </a:t>
            </a:r>
          </a:p>
          <a:p>
            <a:pPr marL="0" marR="0" lvl="0" indent="0" defTabSz="91440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Relatoria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Min. Moura Ribeiro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AB300AFE-4C48-42F6-9404-8C5590168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446" y="2898874"/>
            <a:ext cx="2951998" cy="252376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60963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Definir se o magistrado, ante a suspeita de ocorrência de litigância predatória, pode exigir que a parte autora emende a petição inicial e apresente documentos capazes de embasar os pedidos apresentados no processo.</a:t>
            </a:r>
          </a:p>
          <a:p>
            <a:pPr marL="0" marR="0" lvl="0" indent="0" defTabSz="60963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Julgamento previsto para 02/10 na Corte Especial.</a:t>
            </a:r>
            <a:endParaRPr kumimoji="0" lang="pt-BR" altLang="pt-BR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69750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ABEEA6-D421-4C3C-BA05-177F3EBC2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1">
            <a:extLst>
              <a:ext uri="{FF2B5EF4-FFF2-40B4-BE49-F238E27FC236}">
                <a16:creationId xmlns:a16="http://schemas.microsoft.com/office/drawing/2014/main" id="{E5FD7A8E-130C-30AF-7267-56125C1888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1854" y="6477680"/>
            <a:ext cx="1223683" cy="21458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02DCC01-7065-3E5B-0107-5E8146573527}"/>
              </a:ext>
            </a:extLst>
          </p:cNvPr>
          <p:cNvSpPr txBox="1"/>
          <p:nvPr/>
        </p:nvSpPr>
        <p:spPr>
          <a:xfrm>
            <a:off x="213155" y="1007737"/>
            <a:ext cx="866248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7938"/>
            <a:r>
              <a:rPr lang="pt-BR" sz="2400" b="1" dirty="0">
                <a:solidFill>
                  <a:srgbClr val="C00000"/>
                </a:solidFill>
                <a:latin typeface="C6 Sans Display Light" panose="020B0303030508060203" pitchFamily="34" charset="77"/>
              </a:rPr>
              <a:t>LITIGÂNCIA PREDATÓRIA</a:t>
            </a:r>
            <a:endParaRPr lang="pt-BR" b="1" dirty="0">
              <a:solidFill>
                <a:srgbClr val="C00000"/>
              </a:solidFill>
              <a:latin typeface="C6 Sans Display Light" panose="020B0303030508060203" pitchFamily="34" charset="77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0AAC175-68E2-3B60-B0DF-E9C5998ED5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232"/>
          <a:stretch/>
        </p:blipFill>
        <p:spPr>
          <a:xfrm>
            <a:off x="253042" y="1649972"/>
            <a:ext cx="5224849" cy="232031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4475AF36-2731-340D-37EE-5A990A045BD6}"/>
              </a:ext>
            </a:extLst>
          </p:cNvPr>
          <p:cNvSpPr txBox="1"/>
          <p:nvPr/>
        </p:nvSpPr>
        <p:spPr>
          <a:xfrm>
            <a:off x="146878" y="3955226"/>
            <a:ext cx="35752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https://www.mpba.mp.br/noticia/72507#:~:text=Intitulada%20'Data%20Venia'%2C%20a,298%2C%20304%20e%20168%20do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ABD5B97-99F4-881D-168E-5B2124CDAFD7}"/>
              </a:ext>
            </a:extLst>
          </p:cNvPr>
          <p:cNvSpPr txBox="1"/>
          <p:nvPr/>
        </p:nvSpPr>
        <p:spPr>
          <a:xfrm>
            <a:off x="2269869" y="5369159"/>
            <a:ext cx="23021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https://g1.globo.com/rj/rio-de-janeiro/noticia/2024/04/30/pelo-menos-22-advogados-sao-suspeitos-de-irregularidades-em-acoes-de-precatorios-no-rj.ghtml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9DB72AEE-4A55-47D1-E00B-3E980C6EB0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9869" y="4278722"/>
            <a:ext cx="2439216" cy="1117744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5DA4EDC2-A29B-3D2A-C77A-12832613FB27}"/>
              </a:ext>
            </a:extLst>
          </p:cNvPr>
          <p:cNvSpPr txBox="1"/>
          <p:nvPr/>
        </p:nvSpPr>
        <p:spPr>
          <a:xfrm>
            <a:off x="4709085" y="6027785"/>
            <a:ext cx="443491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https://www.mpms.mp.br/noticias/2023/07/gaeco-deflagra-a-operao-arnaque-em-8-estados-do-pas#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85676DBE-8908-BB81-C3A8-69321A07F3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3041" y="3499725"/>
            <a:ext cx="4733116" cy="2454209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BA8EFBBC-3608-9080-67E9-6E95FF7F2E7C}"/>
              </a:ext>
            </a:extLst>
          </p:cNvPr>
          <p:cNvSpPr txBox="1"/>
          <p:nvPr/>
        </p:nvSpPr>
        <p:spPr>
          <a:xfrm>
            <a:off x="5672520" y="1327475"/>
            <a:ext cx="30084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1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pen Sans" panose="020B0606030504020204" pitchFamily="34" charset="0"/>
              </a:rPr>
              <a:t>As investigações revelaram que os crimes, apesar de explorarem pessoas em grave situação de pobreza e vulnerabilidade social, permitiram que líderes das organizações criminosas movimentassem cerca de </a:t>
            </a:r>
            <a:r>
              <a:rPr kumimoji="0" lang="pt-BR" sz="12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 panose="020B0606030504020204" pitchFamily="34" charset="0"/>
              </a:rPr>
              <a:t>R$ 190 milhões em menos de cinco anos de atividade.</a:t>
            </a:r>
            <a:endParaRPr kumimoji="0" lang="pt-BR" sz="12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79F6844-5181-77AE-8045-11081365F0CF}"/>
              </a:ext>
            </a:extLst>
          </p:cNvPr>
          <p:cNvSpPr txBox="1"/>
          <p:nvPr/>
        </p:nvSpPr>
        <p:spPr>
          <a:xfrm>
            <a:off x="85838" y="5409754"/>
            <a:ext cx="20839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https://g1.globo.com/sp/ribeirao-preto-franca/noticia/2023/03/31/justica-condena-advogados-por-fraudar-contratos-de-cartoes-de-credito-consignado-de-idosos-em-barretos-sp.ghtml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C2A3CC69-38FD-27A9-AF45-2CB0799C8A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164" y="4411081"/>
            <a:ext cx="2083913" cy="10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90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F55D66-85CD-0BC2-80C1-709FFF8EC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1">
            <a:extLst>
              <a:ext uri="{FF2B5EF4-FFF2-40B4-BE49-F238E27FC236}">
                <a16:creationId xmlns:a16="http://schemas.microsoft.com/office/drawing/2014/main" id="{A386CCEC-7261-F65B-C56C-C19A51B2D1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1854" y="6477680"/>
            <a:ext cx="1223683" cy="21458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3B7DD85-D985-290A-5B63-E6F810A902EC}"/>
              </a:ext>
            </a:extLst>
          </p:cNvPr>
          <p:cNvSpPr txBox="1"/>
          <p:nvPr/>
        </p:nvSpPr>
        <p:spPr>
          <a:xfrm>
            <a:off x="213155" y="1007737"/>
            <a:ext cx="866248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7938"/>
            <a:r>
              <a:rPr lang="pt-BR" sz="2400" b="1" dirty="0">
                <a:solidFill>
                  <a:srgbClr val="C00000"/>
                </a:solidFill>
                <a:latin typeface="C6 Sans Display Light" panose="020B0303030508060203" pitchFamily="34" charset="77"/>
              </a:rPr>
              <a:t>LITIGÂNCIA PREDATÓRIA</a:t>
            </a:r>
            <a:endParaRPr lang="pt-BR" b="1" dirty="0">
              <a:solidFill>
                <a:srgbClr val="C00000"/>
              </a:solidFill>
              <a:latin typeface="C6 Sans Display Light" panose="020B0303030508060203" pitchFamily="34" charset="77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17A4DA5C-6495-3FCC-748C-08392A9F5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59" y="1810357"/>
            <a:ext cx="4339125" cy="2379677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72A15E41-91A8-62C5-5C26-A9C56CB46D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6618" y="1810357"/>
            <a:ext cx="4415049" cy="2152336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8F00EEB2-C05F-D080-AF6F-B29711FEAA3E}"/>
              </a:ext>
            </a:extLst>
          </p:cNvPr>
          <p:cNvSpPr txBox="1"/>
          <p:nvPr/>
        </p:nvSpPr>
        <p:spPr>
          <a:xfrm>
            <a:off x="2123620" y="4785309"/>
            <a:ext cx="4807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25 BILHÕES DE REAIS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F098593-B251-1894-6CC3-40AA41567251}"/>
              </a:ext>
            </a:extLst>
          </p:cNvPr>
          <p:cNvSpPr txBox="1"/>
          <p:nvPr/>
        </p:nvSpPr>
        <p:spPr>
          <a:xfrm>
            <a:off x="1290910" y="5365401"/>
            <a:ext cx="6347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É o preço estimado da litigância predatória no país conforme Nota Técnica da Rede de Inteligência do Poder Judiciário (TJMG)</a:t>
            </a:r>
          </a:p>
        </p:txBody>
      </p:sp>
      <p:sp>
        <p:nvSpPr>
          <p:cNvPr id="18" name="Retângulo: Único Canto Recortado 9">
            <a:extLst>
              <a:ext uri="{FF2B5EF4-FFF2-40B4-BE49-F238E27FC236}">
                <a16:creationId xmlns:a16="http://schemas.microsoft.com/office/drawing/2014/main" id="{2D0B6F63-4224-8595-6B4A-2B92BF1B3B72}"/>
              </a:ext>
            </a:extLst>
          </p:cNvPr>
          <p:cNvSpPr/>
          <p:nvPr/>
        </p:nvSpPr>
        <p:spPr>
          <a:xfrm>
            <a:off x="1235708" y="4594452"/>
            <a:ext cx="6617382" cy="1655878"/>
          </a:xfrm>
          <a:prstGeom prst="snip1Rect">
            <a:avLst>
              <a:gd name="adj" fmla="val 13584"/>
            </a:avLst>
          </a:prstGeom>
          <a:noFill/>
          <a:ln>
            <a:solidFill>
              <a:srgbClr val="BCDA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91923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sz="2000" dirty="0" smtClean="0">
            <a:solidFill>
              <a:schemeClr val="bg1"/>
            </a:solidFill>
            <a:latin typeface="Founders Grotesk Regular" panose="020B050303020206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sz="2000" dirty="0" smtClean="0">
            <a:solidFill>
              <a:schemeClr val="bg1"/>
            </a:solidFill>
            <a:latin typeface="Founders Grotesk Regular" panose="020B050303020206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424</TotalTime>
  <Words>1182</Words>
  <Application>Microsoft Macintosh PowerPoint</Application>
  <PresentationFormat>Apresentação na tela (4:3)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13</vt:i4>
      </vt:variant>
    </vt:vector>
  </HeadingPairs>
  <TitlesOfParts>
    <vt:vector size="27" baseType="lpstr">
      <vt:lpstr>Aptos</vt:lpstr>
      <vt:lpstr>Aptos SemiBold</vt:lpstr>
      <vt:lpstr>Arial</vt:lpstr>
      <vt:lpstr>C6 Sans Display Light</vt:lpstr>
      <vt:lpstr>Calibri</vt:lpstr>
      <vt:lpstr>Founders Grotesk Regular</vt:lpstr>
      <vt:lpstr>Founders Grotesk Semibold</vt:lpstr>
      <vt:lpstr>Helvetica Neue</vt:lpstr>
      <vt:lpstr>Open Sans</vt:lpstr>
      <vt:lpstr>Santander Micro Text SemiBold</vt:lpstr>
      <vt:lpstr>Santander Text</vt:lpstr>
      <vt:lpstr>Tema do Office</vt:lpstr>
      <vt:lpstr>Personalizar design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Disarme</dc:creator>
  <cp:lastModifiedBy>Diogo Tomaz</cp:lastModifiedBy>
  <cp:revision>63</cp:revision>
  <dcterms:created xsi:type="dcterms:W3CDTF">2019-11-05T14:44:59Z</dcterms:created>
  <dcterms:modified xsi:type="dcterms:W3CDTF">2024-09-26T00:39:37Z</dcterms:modified>
</cp:coreProperties>
</file>